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5" r:id="rId5"/>
    <p:sldId id="287" r:id="rId6"/>
    <p:sldId id="261" r:id="rId7"/>
    <p:sldId id="262" r:id="rId8"/>
    <p:sldId id="286" r:id="rId9"/>
    <p:sldId id="264" r:id="rId10"/>
    <p:sldId id="265" r:id="rId11"/>
    <p:sldId id="288" r:id="rId12"/>
    <p:sldId id="266" r:id="rId13"/>
    <p:sldId id="278" r:id="rId14"/>
    <p:sldId id="281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66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4" autoAdjust="0"/>
    <p:restoredTop sz="86482" autoAdjust="0"/>
  </p:normalViewPr>
  <p:slideViewPr>
    <p:cSldViewPr>
      <p:cViewPr varScale="1">
        <p:scale>
          <a:sx n="109" d="100"/>
          <a:sy n="109" d="100"/>
        </p:scale>
        <p:origin x="-1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7C1D81-16BA-4A99-9A4A-A78D9DE4C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88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DA1B0-8A37-4281-956D-0A399CCAD8D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11A6B-5F95-40E7-876E-7E38D6B67547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845EB-D40C-4FFC-9A81-38586247650A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FEBD7-F8A5-41C8-9F60-929E71E2294A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8CE42-C670-4DC6-BA1F-FF636D801558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9FB3A-B8E5-4319-BA7C-A28E1917F554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8C89B-17E6-48E6-9267-32F93C29E325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D2587-03DC-4B7A-8AC5-E10C8922DFA8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741D2-04E5-4C2F-92E3-9E8F4B22959A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3079D-78EC-409A-A57C-DA5B4F1BFD39}" type="slidenum">
              <a:rPr lang="en-US"/>
              <a:pPr/>
              <a:t>13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47AAD-6A50-4A39-9805-08447EE0A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2F277-F608-4250-ABF7-26E6D1882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5E768-B4E4-4EC5-A600-54190004C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BEE358-F9D7-4C5B-AB61-A004D2F6B8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4674C-89F9-494A-ABAE-164BBEEAD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ED292-297E-4207-811F-06C240A4B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1F607-01D1-4938-B96B-12592A516A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9A847-7F11-4350-92E4-B0D06A655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660F8-CD15-4E70-93BF-E68A90639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FD126-8DDF-4216-BF1C-FE07D9E291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06E03-46F7-498F-B50E-63090F4B1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7B5A3-960B-45CD-BA2C-8251C5DF1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CBE166-4287-4996-B8A2-3864876BC9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FF0000"/>
                </a:solidFill>
              </a:rPr>
              <a:t/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BEGINNING: FACULTY </a:t>
            </a:r>
            <a:r>
              <a:rPr lang="en-US" sz="28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CONCERNS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/>
              <a:t>Cornerstone General Education Needs Review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b="1" dirty="0"/>
              <a:t>Too large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b="1" dirty="0"/>
              <a:t>Unfocused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b="1" dirty="0" smtClean="0"/>
              <a:t>Check-box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b="1" dirty="0" smtClean="0"/>
              <a:t>Senior capstone course </a:t>
            </a:r>
            <a:r>
              <a:rPr lang="en-US" sz="2400" b="1" dirty="0"/>
              <a:t>doesn’t work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b="1" dirty="0" smtClean="0"/>
              <a:t>First-year experience course </a:t>
            </a:r>
            <a:r>
              <a:rPr lang="en-US" sz="2400" b="1" dirty="0"/>
              <a:t>not </a:t>
            </a:r>
            <a:r>
              <a:rPr lang="en-US" sz="2400" b="1" dirty="0" smtClean="0"/>
              <a:t>focused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US" sz="24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smtClean="0"/>
              <a:t>Not Enough Time for Students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/>
              <a:t>May Term </a:t>
            </a:r>
            <a:r>
              <a:rPr lang="en-US" sz="2400" b="1" dirty="0" smtClean="0"/>
              <a:t>Doesn’t Work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696200" y="6248400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June 2006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 8: 16 working groups (approx. 70 faculty) create learning objectives and criteria. The faculty </a:t>
            </a:r>
            <a:r>
              <a:rPr lang="en-US" sz="2000" b="1" u="sng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unanimously</a:t>
            </a:r>
            <a:r>
              <a:rPr lang="en-US" sz="2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approve the Engaged Citizenship Curriculum (ECC)</a:t>
            </a:r>
            <a:endParaRPr lang="en-US" sz="20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b="1" dirty="0"/>
              <a:t>I   SIMPSON </a:t>
            </a:r>
            <a:r>
              <a:rPr lang="en-US" sz="1800" b="1" dirty="0" smtClean="0"/>
              <a:t>COLLOQUIUM</a:t>
            </a:r>
            <a:endParaRPr lang="en-US" sz="1800" b="1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b="1" dirty="0"/>
              <a:t>II  </a:t>
            </a:r>
            <a:r>
              <a:rPr lang="en-US" sz="1800" b="1" dirty="0" smtClean="0"/>
              <a:t>AREAS OF ENGAGEMENT</a:t>
            </a:r>
            <a:endParaRPr lang="en-US" sz="1800" b="1" dirty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/>
              <a:t>	The Arts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/>
              <a:t>	Civic Engagement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/>
              <a:t>	Diversity and </a:t>
            </a:r>
            <a:r>
              <a:rPr lang="en-US" sz="1800" dirty="0" smtClean="0"/>
              <a:t>Power in the United States </a:t>
            </a:r>
            <a:endParaRPr lang="en-US" sz="1800" dirty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/>
              <a:t>	Ethics and </a:t>
            </a:r>
            <a:r>
              <a:rPr lang="en-US" sz="1800" dirty="0" smtClean="0"/>
              <a:t>Value Inquiry</a:t>
            </a:r>
            <a:endParaRPr lang="en-US" sz="1800" dirty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/>
              <a:t>	Global Perspectives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/>
              <a:t>	Historical </a:t>
            </a:r>
            <a:r>
              <a:rPr lang="en-US" sz="1800" dirty="0" smtClean="0"/>
              <a:t>Perspectives in Western Culture </a:t>
            </a:r>
            <a:endParaRPr lang="en-US" sz="1800" dirty="0"/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/>
              <a:t>	Scientific Reasoning </a:t>
            </a:r>
            <a:endParaRPr lang="en-US" sz="1800" b="1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b="1" dirty="0"/>
              <a:t>III   EMBEDDED SKILLS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dirty="0"/>
              <a:t> Written </a:t>
            </a:r>
            <a:r>
              <a:rPr lang="en-US" sz="1800" dirty="0" smtClean="0"/>
              <a:t>Communication  (4)</a:t>
            </a:r>
            <a:endParaRPr lang="en-US" sz="1800" b="1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dirty="0"/>
              <a:t> Quantitative Reasoning </a:t>
            </a:r>
            <a:r>
              <a:rPr lang="en-US" sz="1800" dirty="0" smtClean="0"/>
              <a:t>(2)</a:t>
            </a:r>
            <a:endParaRPr lang="en-US" sz="1800" b="1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dirty="0"/>
              <a:t> Critical </a:t>
            </a:r>
            <a:r>
              <a:rPr lang="en-US" sz="1800" dirty="0" smtClean="0"/>
              <a:t>Thinking (2)</a:t>
            </a:r>
            <a:endParaRPr lang="en-US" sz="1800" b="1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b="1" dirty="0"/>
              <a:t> </a:t>
            </a:r>
            <a:r>
              <a:rPr lang="en-US" sz="1800" dirty="0"/>
              <a:t>Information </a:t>
            </a:r>
            <a:r>
              <a:rPr lang="en-US" sz="1800" dirty="0" smtClean="0"/>
              <a:t>Literacy (2)</a:t>
            </a:r>
            <a:endParaRPr lang="en-US" sz="1800" b="1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dirty="0"/>
              <a:t> Oral Communication </a:t>
            </a:r>
            <a:r>
              <a:rPr lang="en-US" sz="1800" dirty="0" smtClean="0"/>
              <a:t>(2)</a:t>
            </a:r>
            <a:endParaRPr lang="en-US" sz="1800" b="1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b="1" dirty="0"/>
              <a:t> </a:t>
            </a:r>
            <a:r>
              <a:rPr lang="en-US" sz="1800" dirty="0"/>
              <a:t>Collaborative Leadership </a:t>
            </a:r>
            <a:r>
              <a:rPr lang="en-US" sz="1800" dirty="0" smtClean="0"/>
              <a:t>(2) </a:t>
            </a:r>
            <a:endParaRPr lang="en-US" sz="1800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Intercultural Communication (1)</a:t>
            </a:r>
            <a:r>
              <a:rPr lang="en-US" sz="2000" dirty="0"/>
              <a:t>		</a:t>
            </a:r>
            <a:endParaRPr lang="en-US" sz="2000" b="1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/>
              <a:t>IV  SENIOR CAPSTONE IN THE MAJOR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934200" y="6488668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April </a:t>
            </a:r>
            <a:r>
              <a:rPr lang="en-US" sz="1800" b="1" dirty="0">
                <a:solidFill>
                  <a:srgbClr val="FF0000"/>
                </a:solidFill>
              </a:rPr>
              <a:t>2009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</a:rPr>
              <a:t>Area of Engagement: Civic Engagement</a:t>
            </a:r>
            <a:endParaRPr lang="en-US" sz="2800" b="1" dirty="0">
              <a:solidFill>
                <a:srgbClr val="66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sz="1600" b="1" u="sng" dirty="0" smtClean="0"/>
              <a:t>Required Course Characteristics</a:t>
            </a:r>
          </a:p>
          <a:p>
            <a:pPr>
              <a:buNone/>
            </a:pPr>
            <a:r>
              <a:rPr lang="en-US" sz="1600" dirty="0" smtClean="0"/>
              <a:t>A course in this area will meet three of the following four requirements:</a:t>
            </a:r>
          </a:p>
          <a:p>
            <a:r>
              <a:rPr lang="en-US" sz="1600" dirty="0" smtClean="0"/>
              <a:t>explore and critically evaluate the nature and definition of civic engagement and citizenship</a:t>
            </a:r>
          </a:p>
          <a:p>
            <a:r>
              <a:rPr lang="en-US" sz="1600" dirty="0" smtClean="0"/>
              <a:t>foster knowledge of important issues in civic and political life</a:t>
            </a:r>
          </a:p>
          <a:p>
            <a:r>
              <a:rPr lang="en-US" sz="1600" dirty="0" smtClean="0"/>
              <a:t>explore and critically evaluate pathways to social change</a:t>
            </a:r>
          </a:p>
          <a:p>
            <a:r>
              <a:rPr lang="en-US" sz="1600" dirty="0" smtClean="0"/>
              <a:t>examine historic or contemporary groups or individuals who model civic engagement and active citizenship</a:t>
            </a:r>
          </a:p>
          <a:p>
            <a:pPr>
              <a:buNone/>
            </a:pPr>
            <a:r>
              <a:rPr lang="en-US" sz="1600" b="1" u="sng" dirty="0" smtClean="0"/>
              <a:t>Area of Engagement Learning Objectives</a:t>
            </a:r>
          </a:p>
          <a:p>
            <a:pPr>
              <a:buNone/>
            </a:pPr>
            <a:r>
              <a:rPr lang="en-US" sz="1600" dirty="0" smtClean="0"/>
              <a:t>Through completion of a CE course, students should be able to:</a:t>
            </a:r>
          </a:p>
          <a:p>
            <a:r>
              <a:rPr lang="en-US" sz="1600" dirty="0" smtClean="0"/>
              <a:t>demonstrate an understanding of information, values, processes and theories that are essential to building just and democratic societies</a:t>
            </a:r>
          </a:p>
          <a:p>
            <a:r>
              <a:rPr lang="en-US" sz="1600" dirty="0" smtClean="0"/>
              <a:t>evaluate historical and current political and social issues in local, national and global contexts</a:t>
            </a:r>
          </a:p>
          <a:p>
            <a:r>
              <a:rPr lang="en-US" sz="1600" dirty="0" smtClean="0"/>
              <a:t>apply the perspective of an academic discipline to civic initiatives</a:t>
            </a:r>
          </a:p>
          <a:p>
            <a:r>
              <a:rPr lang="en-US" sz="1600" dirty="0" smtClean="0"/>
              <a:t>articulate the importance of being civically engaged individuals throughout their lives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NEW CURRICULUM MEETS AAC&amp;U LEARNING OUTCOMES</a:t>
            </a:r>
          </a:p>
        </p:txBody>
      </p:sp>
      <p:graphicFrame>
        <p:nvGraphicFramePr>
          <p:cNvPr id="31802" name="Group 58"/>
          <p:cNvGraphicFramePr>
            <a:graphicFrameLocks noGrp="1"/>
          </p:cNvGraphicFramePr>
          <p:nvPr>
            <p:ph type="tbl" idx="1"/>
          </p:nvPr>
        </p:nvGraphicFramePr>
        <p:xfrm>
          <a:off x="304800" y="1371600"/>
          <a:ext cx="8610600" cy="5336859"/>
        </p:xfrm>
        <a:graphic>
          <a:graphicData uri="http://schemas.openxmlformats.org/drawingml/2006/table">
            <a:tbl>
              <a:tblPr/>
              <a:tblGrid>
                <a:gridCol w="3679825"/>
                <a:gridCol w="493077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AAC&amp;U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NEW CURRICULUM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Intellectual/Practical Skills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Courses and Embedded Skills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Intercultural Knowledge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Intercultural Communication, Global Perspectives, Diversity and Power, Historical Perspectives, The Arts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Physical/Natural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Scientific Reasoning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Ethical Reasoning and 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Ethics and Value Inquiry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Civic Knowledge/Engagement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Civic Engagement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Teamwork/Problem Solving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Collaborative Leadership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Integrative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Senior Capstone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NEW CURRICULUM MEETS THE STRATEGIC INITIATIVES OF THE COLLEGE</a:t>
            </a:r>
          </a:p>
        </p:txBody>
      </p:sp>
      <p:graphicFrame>
        <p:nvGraphicFramePr>
          <p:cNvPr id="66686" name="Group 12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STRATEGIC INITIATIVES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NEW CURRICULUM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Intellectual/Practical Skills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Courses and Embedded Skills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Living/Working in a Global Context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Intercultural Communication, Global Perspectives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Personal/Social Responsibility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Diversity and Power, Ethics and Value Inquiry, Civic Engagement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Integrative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Senior Capstone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Leadership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Collaborative Leadership, Senior Capstone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BIG PICTURE</a:t>
            </a:r>
            <a:endParaRPr lang="en-US" sz="28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Built on learning objectives and criteria</a:t>
            </a:r>
          </a:p>
          <a:p>
            <a:r>
              <a:rPr lang="en-US" b="1" dirty="0" smtClean="0"/>
              <a:t>Focus on what students need to be productive and engaged citizens</a:t>
            </a:r>
          </a:p>
          <a:p>
            <a:r>
              <a:rPr lang="en-US" b="1" dirty="0" smtClean="0"/>
              <a:t>Students take fewer courses, but go into more depth</a:t>
            </a:r>
          </a:p>
          <a:p>
            <a:r>
              <a:rPr lang="en-US" b="1" dirty="0" smtClean="0"/>
              <a:t>More time outside of class for faculty and students working on hands-on projects</a:t>
            </a:r>
          </a:p>
          <a:p>
            <a:r>
              <a:rPr lang="en-US" b="1" dirty="0" smtClean="0"/>
              <a:t>More time demonstrating ability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PROBLEMS </a:t>
            </a:r>
            <a:r>
              <a:rPr lang="en-US" sz="28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ASSOCIATED WITH  IMPLEMENTATION </a:t>
            </a:r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ECC</a:t>
            </a:r>
            <a:endParaRPr lang="en-US" sz="28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smtClean="0"/>
              <a:t>Faculty development needed for </a:t>
            </a:r>
            <a:r>
              <a:rPr lang="en-US" sz="2400" b="1" dirty="0"/>
              <a:t>Embedded </a:t>
            </a:r>
            <a:r>
              <a:rPr lang="en-US" sz="2400" b="1" dirty="0" smtClean="0"/>
              <a:t>Skills</a:t>
            </a:r>
            <a:endParaRPr lang="en-US" sz="24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smtClean="0"/>
              <a:t>Encouraging new course development rather than adapting existing courses</a:t>
            </a:r>
            <a:endParaRPr lang="en-US" sz="24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smtClean="0"/>
              <a:t>Making sure enough courses meet the criteria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smtClean="0"/>
              <a:t>Holding true to the criteria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smtClean="0"/>
              <a:t>Transfer and Evening, Weekend, and Graduate Programs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smtClean="0"/>
              <a:t>Complications with reprogramming degree audits, billing, transcripts, etc.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COLLEGE-WIDE STRATEGIC PLAN AND </a:t>
            </a:r>
            <a:b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REVIEW OF COLLEGE MISSION STATEMENT RESULTS IN FIVE INITIATIVES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/>
              <a:t>Intellectual and Practical Skills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/>
              <a:t>Integrated Learning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/>
              <a:t>Living and Working in a Global Context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/>
              <a:t>Leadership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4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/>
              <a:t>Personal and Social Responsibility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19800" y="6248400"/>
            <a:ext cx="297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Academic Year 2006-2007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 1: Volunteer working groups are formed to respond to the strategic initiatives and answer the question, “Do we need to change?”</a:t>
            </a:r>
            <a:endParaRPr lang="en-US" sz="28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en-US" sz="3600" b="1" dirty="0"/>
              <a:t>Academic </a:t>
            </a:r>
            <a:r>
              <a:rPr lang="en-US" sz="3600" b="1" dirty="0" smtClean="0"/>
              <a:t>Structures—10 faculty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Focused on credit structure, calendar, etc.</a:t>
            </a:r>
          </a:p>
          <a:p>
            <a:pPr lvl="1">
              <a:buNone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General Education—10 faculty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Focused on problems and opportunities in existing Cornerstone Program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Font typeface="Wingdings" pitchFamily="2" charset="2"/>
              <a:buChar char="§"/>
            </a:pPr>
            <a:endParaRPr lang="en-US" b="1" dirty="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239000" y="62484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Summer 2007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Two elected working groups are formed to develop proposals for structural changes and general education changes</a:t>
            </a:r>
            <a:endParaRPr lang="en-US" sz="28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800600"/>
          </a:xfrm>
        </p:spPr>
        <p:txBody>
          <a:bodyPr/>
          <a:lstStyle/>
          <a:p>
            <a:r>
              <a:rPr lang="en-US" sz="2800" b="1" dirty="0" smtClean="0"/>
              <a:t>One focused on academic structure issues, the other on general education (approx. 30 faculty)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Together, both form the Learning Programs Working Group (</a:t>
            </a:r>
            <a:r>
              <a:rPr lang="en-US" sz="2800" b="1" dirty="0" err="1" smtClean="0"/>
              <a:t>LiPWAG</a:t>
            </a:r>
            <a:r>
              <a:rPr lang="en-US" sz="2800" b="1" dirty="0" smtClean="0"/>
              <a:t>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The academic structures group was the first to bring its proposals to the full faculty</a:t>
            </a:r>
          </a:p>
          <a:p>
            <a:endParaRPr lang="en-US" sz="28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 3: Faculty Approve Structural Changes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838200"/>
                <a:gridCol w="1066800"/>
                <a:gridCol w="1676400"/>
              </a:tblGrid>
              <a:tr h="963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The number of regular semester courses required for graduation for the Bachelor of Arts degree should be 32.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The curriculum should continue to follow the “1/3-1/3-1/3” model now in place for the Bachelor’s of Arts degree.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9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Graduation should be moved to before May Term.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77%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The number of May Terms required for graduation should be reduced to two.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181600" y="1066800"/>
            <a:ext cx="30934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Yes	  No        Abstain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6457890"/>
            <a:ext cx="1695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April 2, 2008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 4: The general education working group adopts principles for a new general education curriculum</a:t>
            </a:r>
            <a:endParaRPr lang="en-US" sz="28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 dirty="0"/>
              <a:t>FOCUS ON STUDENT </a:t>
            </a:r>
            <a:r>
              <a:rPr lang="en-US" sz="2000" b="1" dirty="0" smtClean="0"/>
              <a:t>NEEDS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0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 dirty="0"/>
              <a:t>BE DELIBERATE AND </a:t>
            </a:r>
            <a:r>
              <a:rPr lang="en-US" sz="2000" b="1" dirty="0" smtClean="0"/>
              <a:t>INTENTIONAL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0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 dirty="0"/>
              <a:t>BE </a:t>
            </a:r>
            <a:r>
              <a:rPr lang="en-US" sz="2000" b="1" dirty="0" smtClean="0"/>
              <a:t>INTERDISCIPLINARY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0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 dirty="0"/>
              <a:t>FOCUS ON INTELLECTUAL AND PRACTICAL SKILLS </a:t>
            </a:r>
            <a:r>
              <a:rPr lang="en-US" sz="2000" b="1" dirty="0" smtClean="0"/>
              <a:t>AND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/>
              <a:t>	 </a:t>
            </a:r>
            <a:r>
              <a:rPr lang="en-US" sz="2000" b="1" dirty="0"/>
              <a:t>PERSONAL/SOCIAL </a:t>
            </a:r>
            <a:r>
              <a:rPr lang="en-US" sz="2000" b="1" dirty="0" smtClean="0"/>
              <a:t>RESPONSIBILITY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0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 dirty="0"/>
              <a:t>CONTAIN A </a:t>
            </a:r>
            <a:r>
              <a:rPr lang="en-US" sz="2000" b="1" dirty="0" smtClean="0"/>
              <a:t>FIRST-YEAR </a:t>
            </a:r>
            <a:r>
              <a:rPr lang="en-US" sz="2000" b="1" dirty="0"/>
              <a:t>EXPERIENCE </a:t>
            </a:r>
            <a:r>
              <a:rPr lang="en-US" sz="2000" b="1" dirty="0" smtClean="0"/>
              <a:t>COURSE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20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 dirty="0"/>
              <a:t>CONTAIN BUILT-IN ASSESSMENT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 5: The faculty considers potential general education models</a:t>
            </a:r>
            <a:endParaRPr lang="en-US" sz="28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b="1" dirty="0"/>
              <a:t>Exposure </a:t>
            </a:r>
            <a:r>
              <a:rPr lang="en-US" sz="1800" b="1" dirty="0" smtClean="0"/>
              <a:t>Model (revision of Cornerstone Program)</a:t>
            </a:r>
            <a:endParaRPr lang="en-US" sz="1800" b="1" dirty="0"/>
          </a:p>
          <a:p>
            <a:pPr>
              <a:lnSpc>
                <a:spcPct val="90000"/>
              </a:lnSpc>
              <a:buFontTx/>
              <a:buNone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b="1" dirty="0"/>
              <a:t>Ways of Knowing Model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b="1" dirty="0"/>
              <a:t>Big Questions/Enduring Questions </a:t>
            </a:r>
            <a:r>
              <a:rPr lang="en-US" sz="1800" b="1" dirty="0" smtClean="0"/>
              <a:t>Model</a:t>
            </a: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b="1" dirty="0"/>
              <a:t>Great Books Model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b="1" dirty="0"/>
              <a:t>Integrated/Concentration Model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800" b="1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b="1" dirty="0"/>
              <a:t>Problem-based </a:t>
            </a:r>
            <a:r>
              <a:rPr lang="en-US" sz="1800" b="1" dirty="0" smtClean="0"/>
              <a:t>Model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8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b="1" dirty="0" smtClean="0"/>
              <a:t>Interdisciplinary Model</a:t>
            </a:r>
            <a:endParaRPr lang="en-US" sz="1800" b="1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239000" y="60960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Early 2008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6: Faculty select  a focus and a model</a:t>
            </a:r>
            <a:endParaRPr lang="en-US" sz="28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to be an engaged citizen? </a:t>
            </a:r>
          </a:p>
          <a:p>
            <a:endParaRPr lang="en-US" dirty="0" smtClean="0"/>
          </a:p>
          <a:p>
            <a:r>
              <a:rPr lang="en-US" dirty="0" smtClean="0"/>
              <a:t>How can Simpson College best prepare students to be engaged citizens?</a:t>
            </a:r>
          </a:p>
          <a:p>
            <a:endParaRPr lang="en-US" dirty="0" smtClean="0"/>
          </a:p>
          <a:p>
            <a:r>
              <a:rPr lang="en-US" dirty="0" smtClean="0"/>
              <a:t>Interdisciplinary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 7: The faculty approve the framework for general education</a:t>
            </a:r>
            <a:endParaRPr lang="en-US" sz="28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b="1" dirty="0"/>
              <a:t>Component A:  </a:t>
            </a:r>
            <a:r>
              <a:rPr lang="en-US" sz="1800" b="1" dirty="0" smtClean="0"/>
              <a:t>First-Year </a:t>
            </a:r>
            <a:r>
              <a:rPr lang="en-US" sz="1800" b="1" dirty="0"/>
              <a:t>Experience </a:t>
            </a:r>
            <a:r>
              <a:rPr lang="en-US" sz="1800" b="1" dirty="0" smtClean="0"/>
              <a:t>Course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	 </a:t>
            </a:r>
            <a:r>
              <a:rPr lang="en-US" sz="1800" dirty="0" smtClean="0"/>
              <a:t>A course to help students adapt to college life and work</a:t>
            </a:r>
          </a:p>
          <a:p>
            <a:pPr>
              <a:lnSpc>
                <a:spcPct val="80000"/>
              </a:lnSpc>
              <a:buNone/>
            </a:pPr>
            <a:endParaRPr lang="en-US" sz="1800" b="1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b="1" dirty="0"/>
              <a:t>Component B:  </a:t>
            </a:r>
            <a:r>
              <a:rPr lang="en-US" sz="1800" b="1" dirty="0" smtClean="0"/>
              <a:t>Areas of Engagement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Courses that answer the question, “What do I need to know to be an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engaged citizen?”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en-US" sz="1800" b="1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b="1" dirty="0" smtClean="0"/>
              <a:t>Component C:  </a:t>
            </a:r>
            <a:r>
              <a:rPr lang="en-US" sz="1800" b="1" dirty="0"/>
              <a:t>Embedded </a:t>
            </a:r>
            <a:r>
              <a:rPr lang="en-US" sz="1800" b="1" dirty="0" smtClean="0"/>
              <a:t>Skills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	</a:t>
            </a:r>
            <a:r>
              <a:rPr lang="en-US" sz="1800" dirty="0" smtClean="0"/>
              <a:t>Courses that answer the question, “What do I need to be able to do to be an engaged citizen?”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Component D:  Senior Capstone in Major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	</a:t>
            </a:r>
            <a:r>
              <a:rPr lang="en-US" sz="1800" dirty="0" smtClean="0"/>
              <a:t>A course in the major to demonstrate understanding and ability within a discipline</a:t>
            </a:r>
          </a:p>
          <a:p>
            <a:pPr>
              <a:lnSpc>
                <a:spcPct val="80000"/>
              </a:lnSpc>
              <a:buNone/>
            </a:pPr>
            <a:endParaRPr lang="en-US" sz="1800" b="1" dirty="0" smtClean="0"/>
          </a:p>
          <a:p>
            <a:pPr lvl="1">
              <a:lnSpc>
                <a:spcPct val="80000"/>
              </a:lnSpc>
              <a:buNone/>
            </a:pPr>
            <a:endParaRPr lang="en-US" sz="1800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934200" y="6248400"/>
            <a:ext cx="192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August 21, 2008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849</Words>
  <Application>Microsoft Macintosh PowerPoint</Application>
  <PresentationFormat>On-screen Show (4:3)</PresentationFormat>
  <Paragraphs>196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  THE BEGINNING: FACULTY CONCERNS</vt:lpstr>
      <vt:lpstr>COLLEGE-WIDE STRATEGIC PLAN AND  REVIEW OF COLLEGE MISSION STATEMENT RESULTS IN FIVE INITIATIVES</vt:lpstr>
      <vt:lpstr>STEP 1: Volunteer working groups are formed to respond to the strategic initiatives and answer the question, “Do we need to change?”</vt:lpstr>
      <vt:lpstr>STEP 2: Two elected working groups are formed to develop proposals for structural changes and general education changes</vt:lpstr>
      <vt:lpstr>STEP 3: Faculty Approve Structural Changes</vt:lpstr>
      <vt:lpstr>STEP 4: The general education working group adopts principles for a new general education curriculum</vt:lpstr>
      <vt:lpstr>STEP 5: The faculty considers potential general education models</vt:lpstr>
      <vt:lpstr>STEP 6: Faculty select  a focus and a model</vt:lpstr>
      <vt:lpstr>STEP 7: The faculty approve the framework for general education</vt:lpstr>
      <vt:lpstr>STEP 8: 16 working groups (approx. 70 faculty) create learning objectives and criteria. The faculty unanimously approve the Engaged Citizenship Curriculum (ECC)</vt:lpstr>
      <vt:lpstr>Area of Engagement: Civic Engagement</vt:lpstr>
      <vt:lpstr>THE NEW CURRICULUM MEETS AAC&amp;U LEARNING OUTCOMES</vt:lpstr>
      <vt:lpstr>THE NEW CURRICULUM MEETS THE STRATEGIC INITIATIVES OF THE COLLEGE</vt:lpstr>
      <vt:lpstr>THE BIG PICTURE</vt:lpstr>
      <vt:lpstr>PROBLEMS ASSOCIATED WITH  IMPLEMENTATION OF ECC</vt:lpstr>
    </vt:vector>
  </TitlesOfParts>
  <Company>Simpson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CONCERNS</dc:title>
  <dc:creator>user</dc:creator>
  <cp:lastModifiedBy>Mary Fortune</cp:lastModifiedBy>
  <cp:revision>65</cp:revision>
  <dcterms:created xsi:type="dcterms:W3CDTF">2012-01-24T18:28:23Z</dcterms:created>
  <dcterms:modified xsi:type="dcterms:W3CDTF">2018-08-02T19:37:03Z</dcterms:modified>
</cp:coreProperties>
</file>