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88" r:id="rId2"/>
    <p:sldId id="398" r:id="rId3"/>
    <p:sldId id="399" r:id="rId4"/>
    <p:sldId id="400" r:id="rId5"/>
    <p:sldId id="401" r:id="rId6"/>
    <p:sldId id="402" r:id="rId7"/>
    <p:sldId id="403" r:id="rId8"/>
    <p:sldId id="409" r:id="rId9"/>
    <p:sldId id="404" r:id="rId10"/>
    <p:sldId id="405" r:id="rId11"/>
    <p:sldId id="406" r:id="rId12"/>
    <p:sldId id="407" r:id="rId13"/>
    <p:sldId id="408" r:id="rId14"/>
    <p:sldId id="422" r:id="rId15"/>
    <p:sldId id="425" r:id="rId16"/>
    <p:sldId id="392" r:id="rId17"/>
    <p:sldId id="3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Pena" initials="PP" lastIdx="1" clrIdx="0">
    <p:extLst>
      <p:ext uri="{19B8F6BF-5375-455C-9EA6-DF929625EA0E}">
        <p15:presenceInfo xmlns:p15="http://schemas.microsoft.com/office/powerpoint/2012/main" userId="S::philip.pena@simpson.edu::51ee35b9-8802-4363-87e0-d76e2c892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AB21"/>
    <a:srgbClr val="9F1A29"/>
    <a:srgbClr val="EAEAEA"/>
    <a:srgbClr val="FFC000"/>
    <a:srgbClr val="FFE8CB"/>
    <a:srgbClr val="FFF4E7"/>
    <a:srgbClr val="9D1535"/>
    <a:srgbClr val="E6AD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BFA89-D40A-470C-8812-0D6CC212A5FA}" v="35" dt="2024-03-25T15:55:18.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6327"/>
  </p:normalViewPr>
  <p:slideViewPr>
    <p:cSldViewPr snapToGrid="0" snapToObjects="1">
      <p:cViewPr varScale="1">
        <p:scale>
          <a:sx n="104" d="100"/>
          <a:sy n="104" d="100"/>
        </p:scale>
        <p:origin x="144" y="1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D4604-736B-6846-9596-15B33EB14C02}" type="datetimeFigureOut">
              <a:rPr lang="en-US" smtClean="0"/>
              <a:t>10/18/2024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6654-58F3-1849-9322-FC8C31778B83}" type="slidenum">
              <a:rPr lang="en-US" smtClean="0"/>
              <a:t>‹#›</a:t>
            </a:fld>
            <a:endParaRPr lang="en-US" dirty="0"/>
          </a:p>
        </p:txBody>
      </p:sp>
    </p:spTree>
    <p:extLst>
      <p:ext uri="{BB962C8B-B14F-4D97-AF65-F5344CB8AC3E}">
        <p14:creationId xmlns:p14="http://schemas.microsoft.com/office/powerpoint/2010/main" val="12362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ri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57873-C3FA-8C34-0839-133312E2D110}"/>
              </a:ext>
            </a:extLst>
          </p:cNvPr>
          <p:cNvSpPr/>
          <p:nvPr userDrawn="1"/>
        </p:nvSpPr>
        <p:spPr>
          <a:xfrm>
            <a:off x="0" y="0"/>
            <a:ext cx="12192000" cy="6858000"/>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0C86AF0-CAE2-1554-6713-289E4142E618}"/>
              </a:ext>
            </a:extLst>
          </p:cNvPr>
          <p:cNvSpPr>
            <a:spLocks noGrp="1"/>
          </p:cNvSpPr>
          <p:nvPr>
            <p:ph type="title" hasCustomPrompt="1"/>
          </p:nvPr>
        </p:nvSpPr>
        <p:spPr>
          <a:xfrm>
            <a:off x="685799" y="3727048"/>
            <a:ext cx="10820399" cy="1192193"/>
          </a:xfrm>
        </p:spPr>
        <p:txBody>
          <a:bodyPr anchor="t" anchorCtr="0">
            <a:noAutofit/>
          </a:bodyPr>
          <a:lstStyle>
            <a:lvl1pPr algn="ctr">
              <a:defRPr sz="6000" b="1">
                <a:solidFill>
                  <a:srgbClr val="EAAB21"/>
                </a:solidFill>
              </a:defRPr>
            </a:lvl1pPr>
          </a:lstStyle>
          <a:p>
            <a:r>
              <a:rPr lang="en-US" dirty="0"/>
              <a:t>Board of Trustees</a:t>
            </a:r>
          </a:p>
        </p:txBody>
      </p:sp>
      <p:sp>
        <p:nvSpPr>
          <p:cNvPr id="5" name="Text Placeholder 2">
            <a:extLst>
              <a:ext uri="{FF2B5EF4-FFF2-40B4-BE49-F238E27FC236}">
                <a16:creationId xmlns:a16="http://schemas.microsoft.com/office/drawing/2014/main" id="{A7F9009D-20B0-7EB1-E418-F0BD60293322}"/>
              </a:ext>
            </a:extLst>
          </p:cNvPr>
          <p:cNvSpPr>
            <a:spLocks noGrp="1"/>
          </p:cNvSpPr>
          <p:nvPr>
            <p:ph type="body" idx="1" hasCustomPrompt="1"/>
          </p:nvPr>
        </p:nvSpPr>
        <p:spPr>
          <a:xfrm>
            <a:off x="685800" y="5098749"/>
            <a:ext cx="10820400" cy="931661"/>
          </a:xfrm>
        </p:spPr>
        <p:txBody>
          <a:bodyPr>
            <a:no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Executive Committee Meeting — Noon-1:30 p.m., Dec. 9, 2020</a:t>
            </a:r>
          </a:p>
        </p:txBody>
      </p:sp>
      <p:pic>
        <p:nvPicPr>
          <p:cNvPr id="6" name="Picture 5" descr="A yellow and black logo&#10;&#10;Description automatically generated">
            <a:extLst>
              <a:ext uri="{FF2B5EF4-FFF2-40B4-BE49-F238E27FC236}">
                <a16:creationId xmlns:a16="http://schemas.microsoft.com/office/drawing/2014/main" id="{D206E61E-AEE8-1F96-D571-F8FB0E823643}"/>
              </a:ext>
            </a:extLst>
          </p:cNvPr>
          <p:cNvPicPr>
            <a:picLocks noChangeAspect="1"/>
          </p:cNvPicPr>
          <p:nvPr userDrawn="1"/>
        </p:nvPicPr>
        <p:blipFill>
          <a:blip r:embed="rId2"/>
          <a:stretch>
            <a:fillRect/>
          </a:stretch>
        </p:blipFill>
        <p:spPr>
          <a:xfrm>
            <a:off x="4377036" y="527988"/>
            <a:ext cx="3437924" cy="3019552"/>
          </a:xfrm>
          <a:prstGeom prst="rect">
            <a:avLst/>
          </a:prstGeom>
        </p:spPr>
      </p:pic>
    </p:spTree>
    <p:extLst>
      <p:ext uri="{BB962C8B-B14F-4D97-AF65-F5344CB8AC3E}">
        <p14:creationId xmlns:p14="http://schemas.microsoft.com/office/powerpoint/2010/main" val="56740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Text Content 01 Pattern">
    <p:spTree>
      <p:nvGrpSpPr>
        <p:cNvPr id="1" name=""/>
        <p:cNvGrpSpPr/>
        <p:nvPr/>
      </p:nvGrpSpPr>
      <p:grpSpPr>
        <a:xfrm>
          <a:off x="0" y="0"/>
          <a:ext cx="0" cy="0"/>
          <a:chOff x="0" y="0"/>
          <a:chExt cx="0" cy="0"/>
        </a:xfrm>
      </p:grpSpPr>
      <p:pic>
        <p:nvPicPr>
          <p:cNvPr id="11" name="Picture 10" descr="A black and white pattern&#10;&#10;Description automatically generated">
            <a:extLst>
              <a:ext uri="{FF2B5EF4-FFF2-40B4-BE49-F238E27FC236}">
                <a16:creationId xmlns:a16="http://schemas.microsoft.com/office/drawing/2014/main" id="{85DB5CF6-EA32-22E6-0880-0DB33C7946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47417" y="4709463"/>
            <a:ext cx="7644581" cy="1076953"/>
          </a:xfrm>
          <a:prstGeom prst="rect">
            <a:avLst/>
          </a:prstGeom>
        </p:spPr>
      </p:pic>
      <p:sp>
        <p:nvSpPr>
          <p:cNvPr id="2" name="Title 1">
            <a:extLst>
              <a:ext uri="{FF2B5EF4-FFF2-40B4-BE49-F238E27FC236}">
                <a16:creationId xmlns:a16="http://schemas.microsoft.com/office/drawing/2014/main" id="{F68A14BA-DA2D-5D45-9C1C-5654E8629BE0}"/>
              </a:ext>
            </a:extLst>
          </p:cNvPr>
          <p:cNvSpPr>
            <a:spLocks noGrp="1"/>
          </p:cNvSpPr>
          <p:nvPr>
            <p:ph type="title"/>
          </p:nvPr>
        </p:nvSpPr>
        <p:spPr/>
        <p:txBody>
          <a:bodyPr anchor="t" anchorCtr="0"/>
          <a:lstStyle/>
          <a:p>
            <a:r>
              <a:rPr lang="en-US" dirty="0"/>
              <a:t>Click to edit Master title style</a:t>
            </a:r>
          </a:p>
        </p:txBody>
      </p:sp>
      <p:sp>
        <p:nvSpPr>
          <p:cNvPr id="4" name="Rectangle 3">
            <a:extLst>
              <a:ext uri="{FF2B5EF4-FFF2-40B4-BE49-F238E27FC236}">
                <a16:creationId xmlns:a16="http://schemas.microsoft.com/office/drawing/2014/main" id="{8DDAC433-7F86-808A-8C2F-BB5D18629533}"/>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1EC20F00-4B19-E52D-8E51-6D026D310C5A}"/>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6" name="Picture 5" descr="A yellow and black logo&#10;&#10;Description automatically generated">
            <a:extLst>
              <a:ext uri="{FF2B5EF4-FFF2-40B4-BE49-F238E27FC236}">
                <a16:creationId xmlns:a16="http://schemas.microsoft.com/office/drawing/2014/main" id="{0C2C0479-D175-D947-40D9-CBDEAA4B14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7" name="Rectangle 6">
            <a:extLst>
              <a:ext uri="{FF2B5EF4-FFF2-40B4-BE49-F238E27FC236}">
                <a16:creationId xmlns:a16="http://schemas.microsoft.com/office/drawing/2014/main" id="{E9D74D34-6B11-BD50-2EC8-BB2B8FA83592}"/>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434CA372-AD63-E6E8-75BB-44BF23F52DD5}"/>
              </a:ext>
            </a:extLst>
          </p:cNvPr>
          <p:cNvSpPr>
            <a:spLocks noGrp="1"/>
          </p:cNvSpPr>
          <p:nvPr>
            <p:ph type="body" sz="quarter" idx="13"/>
          </p:nvPr>
        </p:nvSpPr>
        <p:spPr>
          <a:xfrm>
            <a:off x="685800" y="1828800"/>
            <a:ext cx="10820400" cy="3692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515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Content Sidebar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14BA-DA2D-5D45-9C1C-5654E8629BE0}"/>
              </a:ext>
            </a:extLst>
          </p:cNvPr>
          <p:cNvSpPr>
            <a:spLocks noGrp="1"/>
          </p:cNvSpPr>
          <p:nvPr>
            <p:ph type="title"/>
          </p:nvPr>
        </p:nvSpPr>
        <p:spPr>
          <a:xfrm>
            <a:off x="5086350" y="685800"/>
            <a:ext cx="6419850" cy="932253"/>
          </a:xfrm>
        </p:spPr>
        <p:txBody>
          <a:bodyPr anchor="t" anchorCtr="0"/>
          <a:lstStyle>
            <a:lvl1pPr>
              <a:defRPr sz="3600"/>
            </a:lvl1pPr>
          </a:lstStyle>
          <a:p>
            <a:endParaRPr lang="en-US" dirty="0"/>
          </a:p>
        </p:txBody>
      </p:sp>
      <p:sp>
        <p:nvSpPr>
          <p:cNvPr id="4" name="Rectangle 3">
            <a:extLst>
              <a:ext uri="{FF2B5EF4-FFF2-40B4-BE49-F238E27FC236}">
                <a16:creationId xmlns:a16="http://schemas.microsoft.com/office/drawing/2014/main" id="{8DDAC433-7F86-808A-8C2F-BB5D18629533}"/>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1EC20F00-4B19-E52D-8E51-6D026D310C5A}"/>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6" name="Picture 5" descr="A yellow and black logo&#10;&#10;Description automatically generated">
            <a:extLst>
              <a:ext uri="{FF2B5EF4-FFF2-40B4-BE49-F238E27FC236}">
                <a16:creationId xmlns:a16="http://schemas.microsoft.com/office/drawing/2014/main" id="{0C2C0479-D175-D947-40D9-CBDEAA4B14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7" name="Rectangle 6">
            <a:extLst>
              <a:ext uri="{FF2B5EF4-FFF2-40B4-BE49-F238E27FC236}">
                <a16:creationId xmlns:a16="http://schemas.microsoft.com/office/drawing/2014/main" id="{E9D74D34-6B11-BD50-2EC8-BB2B8FA83592}"/>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434CA372-AD63-E6E8-75BB-44BF23F52DD5}"/>
              </a:ext>
            </a:extLst>
          </p:cNvPr>
          <p:cNvSpPr>
            <a:spLocks noGrp="1"/>
          </p:cNvSpPr>
          <p:nvPr>
            <p:ph type="body" sz="quarter" idx="13"/>
          </p:nvPr>
        </p:nvSpPr>
        <p:spPr>
          <a:xfrm>
            <a:off x="5086350" y="1828800"/>
            <a:ext cx="6419850" cy="3692145"/>
          </a:xfrm>
        </p:spPr>
        <p:txBody>
          <a:bodyPr/>
          <a:lstStyle>
            <a:lvl1pPr marL="0" indent="0">
              <a:buNone/>
              <a:defRPr/>
            </a:lvl1pPr>
          </a:lstStyle>
          <a:p>
            <a:pPr lvl="0"/>
            <a:endParaRPr lang="en-US" dirty="0"/>
          </a:p>
        </p:txBody>
      </p:sp>
      <p:sp>
        <p:nvSpPr>
          <p:cNvPr id="3" name="Rectangle 2">
            <a:extLst>
              <a:ext uri="{FF2B5EF4-FFF2-40B4-BE49-F238E27FC236}">
                <a16:creationId xmlns:a16="http://schemas.microsoft.com/office/drawing/2014/main" id="{C5106710-C9D3-AA17-3F57-2CF4157169C1}"/>
              </a:ext>
            </a:extLst>
          </p:cNvPr>
          <p:cNvSpPr/>
          <p:nvPr userDrawn="1"/>
        </p:nvSpPr>
        <p:spPr>
          <a:xfrm>
            <a:off x="0" y="0"/>
            <a:ext cx="4800600" cy="55519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802F5545-2082-10A8-9727-26AA1DBBFC61}"/>
              </a:ext>
            </a:extLst>
          </p:cNvPr>
          <p:cNvSpPr>
            <a:spLocks noGrp="1"/>
          </p:cNvSpPr>
          <p:nvPr>
            <p:ph type="body" sz="quarter" idx="14"/>
          </p:nvPr>
        </p:nvSpPr>
        <p:spPr>
          <a:xfrm>
            <a:off x="685800" y="685800"/>
            <a:ext cx="3410712" cy="4233863"/>
          </a:xfrm>
        </p:spPr>
        <p:txBody>
          <a:bodyPr/>
          <a:lstStyle>
            <a:lvl1pPr marL="0" indent="0">
              <a:buNone/>
              <a:defRPr sz="4800" b="1">
                <a:solidFill>
                  <a:srgbClr val="EAAB21"/>
                </a:solidFill>
              </a:defRPr>
            </a:lvl1pPr>
            <a:lvl2pPr>
              <a:defRPr>
                <a:highlight>
                  <a:srgbClr val="EAAB21"/>
                </a:highlight>
              </a:defRPr>
            </a:lvl2pPr>
            <a:lvl3pPr>
              <a:defRPr>
                <a:highlight>
                  <a:srgbClr val="EAAB21"/>
                </a:highlight>
              </a:defRPr>
            </a:lvl3pPr>
            <a:lvl4pPr>
              <a:defRPr>
                <a:highlight>
                  <a:srgbClr val="EAAB21"/>
                </a:highlight>
              </a:defRPr>
            </a:lvl4pPr>
            <a:lvl5pPr>
              <a:defRPr>
                <a:highlight>
                  <a:srgbClr val="EAAB21"/>
                </a:highlight>
              </a:defRPr>
            </a:lvl5pPr>
          </a:lstStyle>
          <a:p>
            <a:pPr lvl="0"/>
            <a:endParaRPr lang="en-US" dirty="0"/>
          </a:p>
        </p:txBody>
      </p:sp>
    </p:spTree>
    <p:extLst>
      <p:ext uri="{BB962C8B-B14F-4D97-AF65-F5344CB8AC3E}">
        <p14:creationId xmlns:p14="http://schemas.microsoft.com/office/powerpoint/2010/main" val="335412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 Text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2721-9872-2D44-A8EA-FDB9C6DB395B}"/>
              </a:ext>
            </a:extLst>
          </p:cNvPr>
          <p:cNvSpPr>
            <a:spLocks noGrp="1"/>
          </p:cNvSpPr>
          <p:nvPr>
            <p:ph type="title"/>
          </p:nvPr>
        </p:nvSpPr>
        <p:spPr>
          <a:xfrm>
            <a:off x="685799" y="685800"/>
            <a:ext cx="10820399" cy="967879"/>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423F8B47-9545-9745-AC7E-A2C992A47707}"/>
              </a:ext>
            </a:extLst>
          </p:cNvPr>
          <p:cNvSpPr>
            <a:spLocks noGrp="1"/>
          </p:cNvSpPr>
          <p:nvPr>
            <p:ph idx="1"/>
          </p:nvPr>
        </p:nvSpPr>
        <p:spPr>
          <a:xfrm>
            <a:off x="685800" y="1828801"/>
            <a:ext cx="10820400" cy="3723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2BC32BC2-345B-7D45-8B29-D857E69C2583}"/>
              </a:ext>
            </a:extLst>
          </p:cNvPr>
          <p:cNvSpPr/>
          <p:nvPr userDrawn="1"/>
        </p:nvSpPr>
        <p:spPr>
          <a:xfrm>
            <a:off x="210065" y="6356350"/>
            <a:ext cx="2372497"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0B6E330-BF52-2444-112B-E9BBAF0C4D34}"/>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388EC669-CDBC-269F-98F2-792BCCE7D081}"/>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8" name="Picture 7" descr="A yellow and black logo&#10;&#10;Description automatically generated">
            <a:extLst>
              <a:ext uri="{FF2B5EF4-FFF2-40B4-BE49-F238E27FC236}">
                <a16:creationId xmlns:a16="http://schemas.microsoft.com/office/drawing/2014/main" id="{51079968-E8E4-DC4C-7AA1-5946F99269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9" name="Rectangle 8">
            <a:extLst>
              <a:ext uri="{FF2B5EF4-FFF2-40B4-BE49-F238E27FC236}">
                <a16:creationId xmlns:a16="http://schemas.microsoft.com/office/drawing/2014/main" id="{B837429B-095D-EE05-B428-82742997BF24}"/>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406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 2-Column Text 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4148-0F6C-B749-B75B-281745D53D7A}"/>
              </a:ext>
            </a:extLst>
          </p:cNvPr>
          <p:cNvSpPr>
            <a:spLocks noGrp="1"/>
          </p:cNvSpPr>
          <p:nvPr>
            <p:ph type="title"/>
          </p:nvPr>
        </p:nvSpPr>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1E1E9EA3-360F-6947-A49D-1A1866BCE4DA}"/>
              </a:ext>
            </a:extLst>
          </p:cNvPr>
          <p:cNvSpPr>
            <a:spLocks noGrp="1"/>
          </p:cNvSpPr>
          <p:nvPr>
            <p:ph sz="half" idx="1"/>
          </p:nvPr>
        </p:nvSpPr>
        <p:spPr>
          <a:xfrm>
            <a:off x="685800" y="1825625"/>
            <a:ext cx="5181600" cy="3726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266C9-D6B5-ED43-8583-98B58762D4E4}"/>
              </a:ext>
            </a:extLst>
          </p:cNvPr>
          <p:cNvSpPr>
            <a:spLocks noGrp="1"/>
          </p:cNvSpPr>
          <p:nvPr>
            <p:ph sz="half" idx="2"/>
          </p:nvPr>
        </p:nvSpPr>
        <p:spPr>
          <a:xfrm>
            <a:off x="6324602" y="1825625"/>
            <a:ext cx="5181600" cy="3726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DCB70BFB-C4EE-94A6-7E42-FADB2077FE0F}"/>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A8886F-D5CF-79C7-9FD0-35309835E13D}"/>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8" name="Picture 7" descr="A yellow and black logo&#10;&#10;Description automatically generated">
            <a:extLst>
              <a:ext uri="{FF2B5EF4-FFF2-40B4-BE49-F238E27FC236}">
                <a16:creationId xmlns:a16="http://schemas.microsoft.com/office/drawing/2014/main" id="{84B22A31-C596-A127-92F7-C7774A2AA4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9" name="Rectangle 8">
            <a:extLst>
              <a:ext uri="{FF2B5EF4-FFF2-40B4-BE49-F238E27FC236}">
                <a16:creationId xmlns:a16="http://schemas.microsoft.com/office/drawing/2014/main" id="{0B6D50EB-1F88-1980-447F-D5E799553B29}"/>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1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itle - 2-Column Text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4467-1C6C-7543-B616-1B98D97DBD22}"/>
              </a:ext>
            </a:extLst>
          </p:cNvPr>
          <p:cNvSpPr>
            <a:spLocks noGrp="1"/>
          </p:cNvSpPr>
          <p:nvPr>
            <p:ph type="title"/>
          </p:nvPr>
        </p:nvSpPr>
        <p:spPr>
          <a:xfrm>
            <a:off x="685800" y="685800"/>
            <a:ext cx="10820400" cy="925863"/>
          </a:xfrm>
        </p:spPr>
        <p:txBody>
          <a:bodyPr anchor="t" anchorCtr="0"/>
          <a:lstStyle/>
          <a:p>
            <a:r>
              <a:rPr lang="en-US" dirty="0"/>
              <a:t>Click to edit Master title style</a:t>
            </a:r>
          </a:p>
        </p:txBody>
      </p:sp>
      <p:sp>
        <p:nvSpPr>
          <p:cNvPr id="3" name="Text Placeholder 2">
            <a:extLst>
              <a:ext uri="{FF2B5EF4-FFF2-40B4-BE49-F238E27FC236}">
                <a16:creationId xmlns:a16="http://schemas.microsoft.com/office/drawing/2014/main" id="{CDB003EC-8FB4-6248-82C6-A67ED75D7BDD}"/>
              </a:ext>
            </a:extLst>
          </p:cNvPr>
          <p:cNvSpPr>
            <a:spLocks noGrp="1"/>
          </p:cNvSpPr>
          <p:nvPr>
            <p:ph type="body" idx="1"/>
          </p:nvPr>
        </p:nvSpPr>
        <p:spPr>
          <a:xfrm>
            <a:off x="685800" y="1828800"/>
            <a:ext cx="5157787" cy="68877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6B5024F-40D7-F344-858E-7CFF6007E17A}"/>
              </a:ext>
            </a:extLst>
          </p:cNvPr>
          <p:cNvSpPr>
            <a:spLocks noGrp="1"/>
          </p:cNvSpPr>
          <p:nvPr>
            <p:ph sz="half" idx="2"/>
          </p:nvPr>
        </p:nvSpPr>
        <p:spPr>
          <a:xfrm>
            <a:off x="698500" y="2743200"/>
            <a:ext cx="5157787" cy="27591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8E3D72-FA1F-2549-8363-109DDD0DC11B}"/>
              </a:ext>
            </a:extLst>
          </p:cNvPr>
          <p:cNvSpPr>
            <a:spLocks noGrp="1"/>
          </p:cNvSpPr>
          <p:nvPr>
            <p:ph type="body" sz="quarter" idx="3"/>
          </p:nvPr>
        </p:nvSpPr>
        <p:spPr>
          <a:xfrm>
            <a:off x="6297612" y="1828800"/>
            <a:ext cx="5183188" cy="691029"/>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73988-C803-F047-A1EA-2D882A70957D}"/>
              </a:ext>
            </a:extLst>
          </p:cNvPr>
          <p:cNvSpPr>
            <a:spLocks noGrp="1"/>
          </p:cNvSpPr>
          <p:nvPr>
            <p:ph sz="quarter" idx="4"/>
          </p:nvPr>
        </p:nvSpPr>
        <p:spPr>
          <a:xfrm>
            <a:off x="6310312" y="2743201"/>
            <a:ext cx="5183188" cy="27591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A2ECB12-9E0E-B714-4CE9-18C33351D765}"/>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88D23150-B7CC-4049-0AF6-D99479DC8A7D}"/>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10" name="Picture 9" descr="A yellow and black logo&#10;&#10;Description automatically generated">
            <a:extLst>
              <a:ext uri="{FF2B5EF4-FFF2-40B4-BE49-F238E27FC236}">
                <a16:creationId xmlns:a16="http://schemas.microsoft.com/office/drawing/2014/main" id="{2443194E-396B-A6BB-9F35-6114067100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11" name="Rectangle 10">
            <a:extLst>
              <a:ext uri="{FF2B5EF4-FFF2-40B4-BE49-F238E27FC236}">
                <a16:creationId xmlns:a16="http://schemas.microsoft.com/office/drawing/2014/main" id="{54DDED6B-4233-EBB8-D1F1-604CA276AE49}"/>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553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3F85-E0EC-734D-A377-6922E576F046}"/>
              </a:ext>
            </a:extLst>
          </p:cNvPr>
          <p:cNvSpPr>
            <a:spLocks noGrp="1"/>
          </p:cNvSpPr>
          <p:nvPr>
            <p:ph type="title"/>
          </p:nvPr>
        </p:nvSpPr>
        <p:spPr>
          <a:xfrm>
            <a:off x="685800" y="685800"/>
            <a:ext cx="3932237" cy="1629137"/>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5A003-06FD-1049-B84A-6D518D545864}"/>
              </a:ext>
            </a:extLst>
          </p:cNvPr>
          <p:cNvSpPr>
            <a:spLocks noGrp="1"/>
          </p:cNvSpPr>
          <p:nvPr>
            <p:ph idx="1"/>
          </p:nvPr>
        </p:nvSpPr>
        <p:spPr>
          <a:xfrm>
            <a:off x="4800600" y="685801"/>
            <a:ext cx="6705600" cy="4866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8EB7C59-A3CF-FA4C-953D-562FFB884F0E}"/>
              </a:ext>
            </a:extLst>
          </p:cNvPr>
          <p:cNvSpPr>
            <a:spLocks noGrp="1"/>
          </p:cNvSpPr>
          <p:nvPr>
            <p:ph type="body" sz="half" idx="2"/>
          </p:nvPr>
        </p:nvSpPr>
        <p:spPr>
          <a:xfrm>
            <a:off x="685800" y="2446316"/>
            <a:ext cx="3932237" cy="30746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8BDA1E6-BA67-5850-758F-77EC72E95D74}"/>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yellow and black logo&#10;&#10;Description automatically generated">
            <a:extLst>
              <a:ext uri="{FF2B5EF4-FFF2-40B4-BE49-F238E27FC236}">
                <a16:creationId xmlns:a16="http://schemas.microsoft.com/office/drawing/2014/main" id="{BE8E4EF8-1F0A-FF6C-B0E5-62837EA5EE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10" name="Rectangle 9">
            <a:extLst>
              <a:ext uri="{FF2B5EF4-FFF2-40B4-BE49-F238E27FC236}">
                <a16:creationId xmlns:a16="http://schemas.microsoft.com/office/drawing/2014/main" id="{EA1E6A04-B9CE-6137-6788-618428EDEC09}"/>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0CFE0B82-F47A-4BB6-538C-51D204F44625}"/>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spTree>
    <p:extLst>
      <p:ext uri="{BB962C8B-B14F-4D97-AF65-F5344CB8AC3E}">
        <p14:creationId xmlns:p14="http://schemas.microsoft.com/office/powerpoint/2010/main" val="327896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2FBA-F6C6-9F46-A394-46CBC6B6300E}"/>
              </a:ext>
            </a:extLst>
          </p:cNvPr>
          <p:cNvSpPr>
            <a:spLocks noGrp="1"/>
          </p:cNvSpPr>
          <p:nvPr>
            <p:ph type="title"/>
          </p:nvPr>
        </p:nvSpPr>
        <p:spPr>
          <a:xfrm>
            <a:off x="685800" y="685800"/>
            <a:ext cx="3932237" cy="2011101"/>
          </a:xfrm>
        </p:spPr>
        <p:txBody>
          <a:bodyPr anchor="t"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5B0C05-9F5C-F449-9C09-ECD5CF5E6050}"/>
              </a:ext>
            </a:extLst>
          </p:cNvPr>
          <p:cNvSpPr>
            <a:spLocks noGrp="1"/>
          </p:cNvSpPr>
          <p:nvPr>
            <p:ph type="pic" idx="1"/>
          </p:nvPr>
        </p:nvSpPr>
        <p:spPr>
          <a:xfrm>
            <a:off x="4800600" y="685800"/>
            <a:ext cx="6705600" cy="48661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CA8534D-CA3B-814E-8994-73E03739056E}"/>
              </a:ext>
            </a:extLst>
          </p:cNvPr>
          <p:cNvSpPr>
            <a:spLocks noGrp="1"/>
          </p:cNvSpPr>
          <p:nvPr>
            <p:ph type="body" sz="half" idx="2"/>
          </p:nvPr>
        </p:nvSpPr>
        <p:spPr>
          <a:xfrm>
            <a:off x="685800" y="2743200"/>
            <a:ext cx="3932237" cy="28087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Rectangle 9">
            <a:extLst>
              <a:ext uri="{FF2B5EF4-FFF2-40B4-BE49-F238E27FC236}">
                <a16:creationId xmlns:a16="http://schemas.microsoft.com/office/drawing/2014/main" id="{32431BAF-E421-A19B-498F-80D1016709DE}"/>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yellow and black logo&#10;&#10;Description automatically generated">
            <a:extLst>
              <a:ext uri="{FF2B5EF4-FFF2-40B4-BE49-F238E27FC236}">
                <a16:creationId xmlns:a16="http://schemas.microsoft.com/office/drawing/2014/main" id="{C949C281-0C25-E107-5B1F-01E70E3D72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12" name="Rectangle 11">
            <a:extLst>
              <a:ext uri="{FF2B5EF4-FFF2-40B4-BE49-F238E27FC236}">
                <a16:creationId xmlns:a16="http://schemas.microsoft.com/office/drawing/2014/main" id="{8DC17157-A85F-BC4C-64B1-2ABB19A3BD04}"/>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B1D71EF6-667C-CBAF-335A-A26F9A65B1AC}"/>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spTree>
    <p:extLst>
      <p:ext uri="{BB962C8B-B14F-4D97-AF65-F5344CB8AC3E}">
        <p14:creationId xmlns:p14="http://schemas.microsoft.com/office/powerpoint/2010/main" val="26311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D73F-0D34-CB4F-91A7-C9F67C37D84E}"/>
              </a:ext>
            </a:extLst>
          </p:cNvPr>
          <p:cNvSpPr>
            <a:spLocks noGrp="1"/>
          </p:cNvSpPr>
          <p:nvPr>
            <p:ph type="title"/>
          </p:nvPr>
        </p:nvSpPr>
        <p:spPr/>
        <p:txBody>
          <a:bodyPr anchor="t" anchorCtr="0"/>
          <a:lstStyle>
            <a:lvl1pPr>
              <a:defRPr/>
            </a:lvl1pPr>
          </a:lstStyle>
          <a:p>
            <a:endParaRPr lang="en-US" dirty="0"/>
          </a:p>
        </p:txBody>
      </p:sp>
      <p:sp>
        <p:nvSpPr>
          <p:cNvPr id="3" name="Rectangle 2">
            <a:extLst>
              <a:ext uri="{FF2B5EF4-FFF2-40B4-BE49-F238E27FC236}">
                <a16:creationId xmlns:a16="http://schemas.microsoft.com/office/drawing/2014/main" id="{8C61B50E-20E0-2CE7-79C3-F70B5E36EBAB}"/>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CEC5759B-53CD-10F9-001F-CF414CC1A458}"/>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6" name="Picture 5" descr="A yellow and black logo&#10;&#10;Description automatically generated">
            <a:extLst>
              <a:ext uri="{FF2B5EF4-FFF2-40B4-BE49-F238E27FC236}">
                <a16:creationId xmlns:a16="http://schemas.microsoft.com/office/drawing/2014/main" id="{0E95AB3C-C5F0-ACF9-5DA1-77E3773100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7" name="Rectangle 6">
            <a:extLst>
              <a:ext uri="{FF2B5EF4-FFF2-40B4-BE49-F238E27FC236}">
                <a16:creationId xmlns:a16="http://schemas.microsoft.com/office/drawing/2014/main" id="{34443281-D999-FABF-3F3E-B00CFA72F2D5}"/>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66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82A6B-51BB-AD4C-DCB0-43DE3673C418}"/>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yellow and black logo&#10;&#10;Description automatically generated">
            <a:extLst>
              <a:ext uri="{FF2B5EF4-FFF2-40B4-BE49-F238E27FC236}">
                <a16:creationId xmlns:a16="http://schemas.microsoft.com/office/drawing/2014/main" id="{3D195124-45FF-9C89-5B8F-6B981E9D00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6" name="Rectangle 5">
            <a:extLst>
              <a:ext uri="{FF2B5EF4-FFF2-40B4-BE49-F238E27FC236}">
                <a16:creationId xmlns:a16="http://schemas.microsoft.com/office/drawing/2014/main" id="{85D63437-5122-0CD1-4866-4EB044981B7B}"/>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7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Image 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82A6B-51BB-AD4C-DCB0-43DE3673C418}"/>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yellow and black logo&#10;&#10;Description automatically generated">
            <a:extLst>
              <a:ext uri="{FF2B5EF4-FFF2-40B4-BE49-F238E27FC236}">
                <a16:creationId xmlns:a16="http://schemas.microsoft.com/office/drawing/2014/main" id="{3D195124-45FF-9C89-5B8F-6B981E9D00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6" name="Rectangle 5">
            <a:extLst>
              <a:ext uri="{FF2B5EF4-FFF2-40B4-BE49-F238E27FC236}">
                <a16:creationId xmlns:a16="http://schemas.microsoft.com/office/drawing/2014/main" id="{85D63437-5122-0CD1-4866-4EB044981B7B}"/>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uilding with flags in front of it&#10;&#10;Description automatically generated">
            <a:extLst>
              <a:ext uri="{FF2B5EF4-FFF2-40B4-BE49-F238E27FC236}">
                <a16:creationId xmlns:a16="http://schemas.microsoft.com/office/drawing/2014/main" id="{3C975956-B58C-4130-459D-B739AB5E8B1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1998" cy="5633825"/>
          </a:xfrm>
          <a:prstGeom prst="rect">
            <a:avLst/>
          </a:prstGeom>
        </p:spPr>
      </p:pic>
      <p:sp>
        <p:nvSpPr>
          <p:cNvPr id="7" name="Title 1">
            <a:extLst>
              <a:ext uri="{FF2B5EF4-FFF2-40B4-BE49-F238E27FC236}">
                <a16:creationId xmlns:a16="http://schemas.microsoft.com/office/drawing/2014/main" id="{535E505F-0063-7E75-A74B-EA36C3553551}"/>
              </a:ext>
            </a:extLst>
          </p:cNvPr>
          <p:cNvSpPr txBox="1">
            <a:spLocks/>
          </p:cNvSpPr>
          <p:nvPr userDrawn="1"/>
        </p:nvSpPr>
        <p:spPr>
          <a:xfrm>
            <a:off x="685799" y="685800"/>
            <a:ext cx="7661787" cy="39938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8800" b="1" dirty="0">
                <a:solidFill>
                  <a:srgbClr val="EAAB21"/>
                </a:solidFill>
                <a:highlight>
                  <a:srgbClr val="9F1A29"/>
                </a:highlight>
              </a:rPr>
              <a:t>Click to edit Master title </a:t>
            </a:r>
          </a:p>
          <a:p>
            <a:r>
              <a:rPr lang="en-US" sz="8800" b="1" dirty="0">
                <a:solidFill>
                  <a:srgbClr val="EAAB21"/>
                </a:solidFill>
                <a:highlight>
                  <a:srgbClr val="9F1A29"/>
                </a:highlight>
              </a:rPr>
              <a:t>style</a:t>
            </a:r>
          </a:p>
        </p:txBody>
      </p:sp>
    </p:spTree>
    <p:extLst>
      <p:ext uri="{BB962C8B-B14F-4D97-AF65-F5344CB8AC3E}">
        <p14:creationId xmlns:p14="http://schemas.microsoft.com/office/powerpoint/2010/main" val="18068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ri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57873-C3FA-8C34-0839-133312E2D110}"/>
              </a:ext>
            </a:extLst>
          </p:cNvPr>
          <p:cNvSpPr/>
          <p:nvPr userDrawn="1"/>
        </p:nvSpPr>
        <p:spPr>
          <a:xfrm>
            <a:off x="0" y="0"/>
            <a:ext cx="12192000" cy="6858000"/>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F19A34FB-43B9-2583-1AAA-AE2762AC17C2}"/>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Lst>
          </a:blip>
          <a:srcRect b="33279"/>
          <a:stretch/>
        </p:blipFill>
        <p:spPr>
          <a:xfrm>
            <a:off x="3099969" y="324465"/>
            <a:ext cx="5992058" cy="6533535"/>
          </a:xfrm>
          <a:prstGeom prst="rect">
            <a:avLst/>
          </a:prstGeom>
        </p:spPr>
      </p:pic>
      <p:sp>
        <p:nvSpPr>
          <p:cNvPr id="3" name="Title 1">
            <a:extLst>
              <a:ext uri="{FF2B5EF4-FFF2-40B4-BE49-F238E27FC236}">
                <a16:creationId xmlns:a16="http://schemas.microsoft.com/office/drawing/2014/main" id="{80C86AF0-CAE2-1554-6713-289E4142E618}"/>
              </a:ext>
            </a:extLst>
          </p:cNvPr>
          <p:cNvSpPr>
            <a:spLocks noGrp="1"/>
          </p:cNvSpPr>
          <p:nvPr>
            <p:ph type="title" hasCustomPrompt="1"/>
          </p:nvPr>
        </p:nvSpPr>
        <p:spPr>
          <a:xfrm>
            <a:off x="685799" y="3727048"/>
            <a:ext cx="10820399" cy="1192193"/>
          </a:xfrm>
        </p:spPr>
        <p:txBody>
          <a:bodyPr anchor="t" anchorCtr="0">
            <a:noAutofit/>
          </a:bodyPr>
          <a:lstStyle>
            <a:lvl1pPr algn="ctr">
              <a:defRPr sz="6000" b="1">
                <a:solidFill>
                  <a:schemeClr val="bg1"/>
                </a:solidFill>
              </a:defRPr>
            </a:lvl1pPr>
          </a:lstStyle>
          <a:p>
            <a:r>
              <a:rPr lang="en-US" dirty="0"/>
              <a:t>Board of Trustees</a:t>
            </a:r>
          </a:p>
        </p:txBody>
      </p:sp>
      <p:sp>
        <p:nvSpPr>
          <p:cNvPr id="5" name="Text Placeholder 2">
            <a:extLst>
              <a:ext uri="{FF2B5EF4-FFF2-40B4-BE49-F238E27FC236}">
                <a16:creationId xmlns:a16="http://schemas.microsoft.com/office/drawing/2014/main" id="{A7F9009D-20B0-7EB1-E418-F0BD60293322}"/>
              </a:ext>
            </a:extLst>
          </p:cNvPr>
          <p:cNvSpPr>
            <a:spLocks noGrp="1"/>
          </p:cNvSpPr>
          <p:nvPr>
            <p:ph type="body" idx="1" hasCustomPrompt="1"/>
          </p:nvPr>
        </p:nvSpPr>
        <p:spPr>
          <a:xfrm>
            <a:off x="685800" y="5098749"/>
            <a:ext cx="10820400" cy="931661"/>
          </a:xfrm>
        </p:spPr>
        <p:txBody>
          <a:bodyPr>
            <a:noAutofit/>
          </a:bodyPr>
          <a:lstStyle>
            <a:lvl1pPr marL="0" indent="0" algn="ctr">
              <a:buNone/>
              <a:defRPr sz="2400">
                <a:solidFill>
                  <a:srgbClr val="EAAB2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Executive Committee Meeting — Noon-1:30 p.m., Dec. 9, 2020</a:t>
            </a:r>
          </a:p>
        </p:txBody>
      </p:sp>
      <p:pic>
        <p:nvPicPr>
          <p:cNvPr id="7" name="Picture 6" descr="A yellow and black logo&#10;&#10;Description automatically generated">
            <a:extLst>
              <a:ext uri="{FF2B5EF4-FFF2-40B4-BE49-F238E27FC236}">
                <a16:creationId xmlns:a16="http://schemas.microsoft.com/office/drawing/2014/main" id="{67D0E134-B552-DA97-6D25-E709AF473647}"/>
              </a:ext>
            </a:extLst>
          </p:cNvPr>
          <p:cNvPicPr>
            <a:picLocks noChangeAspect="1"/>
          </p:cNvPicPr>
          <p:nvPr userDrawn="1"/>
        </p:nvPicPr>
        <p:blipFill>
          <a:blip r:embed="rId3"/>
          <a:stretch>
            <a:fillRect/>
          </a:stretch>
        </p:blipFill>
        <p:spPr>
          <a:xfrm>
            <a:off x="1525650" y="1202567"/>
            <a:ext cx="9140696" cy="1701185"/>
          </a:xfrm>
          <a:prstGeom prst="rect">
            <a:avLst/>
          </a:prstGeom>
        </p:spPr>
      </p:pic>
    </p:spTree>
    <p:extLst>
      <p:ext uri="{BB962C8B-B14F-4D97-AF65-F5344CB8AC3E}">
        <p14:creationId xmlns:p14="http://schemas.microsoft.com/office/powerpoint/2010/main" val="27420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Image Divider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82A6B-51BB-AD4C-DCB0-43DE3673C418}"/>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yellow and black logo&#10;&#10;Description automatically generated">
            <a:extLst>
              <a:ext uri="{FF2B5EF4-FFF2-40B4-BE49-F238E27FC236}">
                <a16:creationId xmlns:a16="http://schemas.microsoft.com/office/drawing/2014/main" id="{3D195124-45FF-9C89-5B8F-6B981E9D00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6" name="Rectangle 5">
            <a:extLst>
              <a:ext uri="{FF2B5EF4-FFF2-40B4-BE49-F238E27FC236}">
                <a16:creationId xmlns:a16="http://schemas.microsoft.com/office/drawing/2014/main" id="{85D63437-5122-0CD1-4866-4EB044981B7B}"/>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C975956-B58C-4130-459D-B739AB5E8B1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1998" cy="5633825"/>
          </a:xfrm>
          <a:prstGeom prst="rect">
            <a:avLst/>
          </a:prstGeom>
        </p:spPr>
      </p:pic>
      <p:sp>
        <p:nvSpPr>
          <p:cNvPr id="7" name="Title 1">
            <a:extLst>
              <a:ext uri="{FF2B5EF4-FFF2-40B4-BE49-F238E27FC236}">
                <a16:creationId xmlns:a16="http://schemas.microsoft.com/office/drawing/2014/main" id="{535E505F-0063-7E75-A74B-EA36C3553551}"/>
              </a:ext>
            </a:extLst>
          </p:cNvPr>
          <p:cNvSpPr txBox="1">
            <a:spLocks/>
          </p:cNvSpPr>
          <p:nvPr userDrawn="1"/>
        </p:nvSpPr>
        <p:spPr>
          <a:xfrm>
            <a:off x="685799" y="685800"/>
            <a:ext cx="7661787" cy="39938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8800" b="1" dirty="0">
                <a:solidFill>
                  <a:srgbClr val="EAAB21"/>
                </a:solidFill>
                <a:highlight>
                  <a:srgbClr val="9F1A29"/>
                </a:highlight>
              </a:rPr>
              <a:t>Click to edit Master title </a:t>
            </a:r>
          </a:p>
          <a:p>
            <a:r>
              <a:rPr lang="en-US" sz="8800" b="1" dirty="0">
                <a:solidFill>
                  <a:srgbClr val="EAAB21"/>
                </a:solidFill>
                <a:highlight>
                  <a:srgbClr val="9F1A29"/>
                </a:highlight>
              </a:rPr>
              <a:t>style</a:t>
            </a:r>
          </a:p>
        </p:txBody>
      </p:sp>
    </p:spTree>
    <p:extLst>
      <p:ext uri="{BB962C8B-B14F-4D97-AF65-F5344CB8AC3E}">
        <p14:creationId xmlns:p14="http://schemas.microsoft.com/office/powerpoint/2010/main" val="54661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Image Divider 0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82A6B-51BB-AD4C-DCB0-43DE3673C418}"/>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yellow and black logo&#10;&#10;Description automatically generated">
            <a:extLst>
              <a:ext uri="{FF2B5EF4-FFF2-40B4-BE49-F238E27FC236}">
                <a16:creationId xmlns:a16="http://schemas.microsoft.com/office/drawing/2014/main" id="{3D195124-45FF-9C89-5B8F-6B981E9D00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6" name="Rectangle 5">
            <a:extLst>
              <a:ext uri="{FF2B5EF4-FFF2-40B4-BE49-F238E27FC236}">
                <a16:creationId xmlns:a16="http://schemas.microsoft.com/office/drawing/2014/main" id="{85D63437-5122-0CD1-4866-4EB044981B7B}"/>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C975956-B58C-4130-459D-B739AB5E8B1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1998" cy="5633825"/>
          </a:xfrm>
          <a:prstGeom prst="rect">
            <a:avLst/>
          </a:prstGeom>
        </p:spPr>
      </p:pic>
      <p:sp>
        <p:nvSpPr>
          <p:cNvPr id="7" name="Title 1">
            <a:extLst>
              <a:ext uri="{FF2B5EF4-FFF2-40B4-BE49-F238E27FC236}">
                <a16:creationId xmlns:a16="http://schemas.microsoft.com/office/drawing/2014/main" id="{535E505F-0063-7E75-A74B-EA36C3553551}"/>
              </a:ext>
            </a:extLst>
          </p:cNvPr>
          <p:cNvSpPr txBox="1">
            <a:spLocks/>
          </p:cNvSpPr>
          <p:nvPr userDrawn="1"/>
        </p:nvSpPr>
        <p:spPr>
          <a:xfrm>
            <a:off x="685799" y="685800"/>
            <a:ext cx="9992033" cy="39938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7200" b="1" dirty="0">
                <a:solidFill>
                  <a:srgbClr val="9F1A29"/>
                </a:solidFill>
                <a:highlight>
                  <a:srgbClr val="EAAB21"/>
                </a:highlight>
              </a:rPr>
              <a:t>Click to edit Master title style</a:t>
            </a:r>
          </a:p>
        </p:txBody>
      </p:sp>
    </p:spTree>
    <p:extLst>
      <p:ext uri="{BB962C8B-B14F-4D97-AF65-F5344CB8AC3E}">
        <p14:creationId xmlns:p14="http://schemas.microsoft.com/office/powerpoint/2010/main" val="137867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88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57873-C3FA-8C34-0839-133312E2D110}"/>
              </a:ext>
            </a:extLst>
          </p:cNvPr>
          <p:cNvSpPr/>
          <p:nvPr userDrawn="1"/>
        </p:nvSpPr>
        <p:spPr>
          <a:xfrm>
            <a:off x="0" y="0"/>
            <a:ext cx="12192000" cy="6858000"/>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0C86AF0-CAE2-1554-6713-289E4142E618}"/>
              </a:ext>
            </a:extLst>
          </p:cNvPr>
          <p:cNvSpPr>
            <a:spLocks noGrp="1"/>
          </p:cNvSpPr>
          <p:nvPr>
            <p:ph type="title" hasCustomPrompt="1"/>
          </p:nvPr>
        </p:nvSpPr>
        <p:spPr>
          <a:xfrm>
            <a:off x="685799" y="2604304"/>
            <a:ext cx="10820399" cy="1958171"/>
          </a:xfrm>
        </p:spPr>
        <p:txBody>
          <a:bodyPr anchor="b">
            <a:noAutofit/>
          </a:bodyPr>
          <a:lstStyle>
            <a:lvl1pPr>
              <a:defRPr sz="6000" b="1">
                <a:solidFill>
                  <a:srgbClr val="EAAB21"/>
                </a:solidFill>
              </a:defRPr>
            </a:lvl1pPr>
          </a:lstStyle>
          <a:p>
            <a:r>
              <a:rPr lang="en-US" dirty="0"/>
              <a:t>Board of Trustees</a:t>
            </a:r>
          </a:p>
        </p:txBody>
      </p:sp>
      <p:sp>
        <p:nvSpPr>
          <p:cNvPr id="5" name="Text Placeholder 2">
            <a:extLst>
              <a:ext uri="{FF2B5EF4-FFF2-40B4-BE49-F238E27FC236}">
                <a16:creationId xmlns:a16="http://schemas.microsoft.com/office/drawing/2014/main" id="{A7F9009D-20B0-7EB1-E418-F0BD60293322}"/>
              </a:ext>
            </a:extLst>
          </p:cNvPr>
          <p:cNvSpPr>
            <a:spLocks noGrp="1"/>
          </p:cNvSpPr>
          <p:nvPr>
            <p:ph type="body" idx="1" hasCustomPrompt="1"/>
          </p:nvPr>
        </p:nvSpPr>
        <p:spPr>
          <a:xfrm>
            <a:off x="685800" y="4589463"/>
            <a:ext cx="10820400" cy="931661"/>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Executive Committee Meeting — Noon-1:30 p.m., Dec. 9, 2020</a:t>
            </a:r>
          </a:p>
        </p:txBody>
      </p:sp>
      <p:pic>
        <p:nvPicPr>
          <p:cNvPr id="9" name="Picture 8" descr="A yellow text on a black background&#10;&#10;Description automatically generated">
            <a:extLst>
              <a:ext uri="{FF2B5EF4-FFF2-40B4-BE49-F238E27FC236}">
                <a16:creationId xmlns:a16="http://schemas.microsoft.com/office/drawing/2014/main" id="{094648E7-A4EB-BD3C-FA63-8632895A41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238" y="707232"/>
            <a:ext cx="4572000" cy="1587500"/>
          </a:xfrm>
          <a:prstGeom prst="rect">
            <a:avLst/>
          </a:prstGeom>
        </p:spPr>
      </p:pic>
    </p:spTree>
    <p:extLst>
      <p:ext uri="{BB962C8B-B14F-4D97-AF65-F5344CB8AC3E}">
        <p14:creationId xmlns:p14="http://schemas.microsoft.com/office/powerpoint/2010/main" val="69482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57873-C3FA-8C34-0839-133312E2D110}"/>
              </a:ext>
            </a:extLst>
          </p:cNvPr>
          <p:cNvSpPr/>
          <p:nvPr userDrawn="1"/>
        </p:nvSpPr>
        <p:spPr>
          <a:xfrm>
            <a:off x="0" y="0"/>
            <a:ext cx="12192000" cy="6858000"/>
          </a:xfrm>
          <a:prstGeom prst="rect">
            <a:avLst/>
          </a:prstGeom>
          <a:solidFill>
            <a:srgbClr val="EA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0C86AF0-CAE2-1554-6713-289E4142E618}"/>
              </a:ext>
            </a:extLst>
          </p:cNvPr>
          <p:cNvSpPr>
            <a:spLocks noGrp="1"/>
          </p:cNvSpPr>
          <p:nvPr>
            <p:ph type="title" hasCustomPrompt="1"/>
          </p:nvPr>
        </p:nvSpPr>
        <p:spPr>
          <a:xfrm>
            <a:off x="685799" y="2604304"/>
            <a:ext cx="10820399" cy="1958171"/>
          </a:xfrm>
        </p:spPr>
        <p:txBody>
          <a:bodyPr anchor="b">
            <a:noAutofit/>
          </a:bodyPr>
          <a:lstStyle>
            <a:lvl1pPr>
              <a:defRPr sz="6000" b="1">
                <a:solidFill>
                  <a:srgbClr val="9F1A29"/>
                </a:solidFill>
              </a:defRPr>
            </a:lvl1pPr>
          </a:lstStyle>
          <a:p>
            <a:r>
              <a:rPr lang="en-US" dirty="0"/>
              <a:t>Board of Trustees</a:t>
            </a:r>
          </a:p>
        </p:txBody>
      </p:sp>
      <p:sp>
        <p:nvSpPr>
          <p:cNvPr id="5" name="Text Placeholder 2">
            <a:extLst>
              <a:ext uri="{FF2B5EF4-FFF2-40B4-BE49-F238E27FC236}">
                <a16:creationId xmlns:a16="http://schemas.microsoft.com/office/drawing/2014/main" id="{A7F9009D-20B0-7EB1-E418-F0BD60293322}"/>
              </a:ext>
            </a:extLst>
          </p:cNvPr>
          <p:cNvSpPr>
            <a:spLocks noGrp="1"/>
          </p:cNvSpPr>
          <p:nvPr>
            <p:ph type="body" idx="1" hasCustomPrompt="1"/>
          </p:nvPr>
        </p:nvSpPr>
        <p:spPr>
          <a:xfrm>
            <a:off x="685800" y="4589463"/>
            <a:ext cx="10820400" cy="931661"/>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Executive Committee Meeting — Noon-1:30 p.m., Dec. 9, 2020</a:t>
            </a:r>
          </a:p>
        </p:txBody>
      </p:sp>
      <p:pic>
        <p:nvPicPr>
          <p:cNvPr id="9" name="Picture 8">
            <a:extLst>
              <a:ext uri="{FF2B5EF4-FFF2-40B4-BE49-F238E27FC236}">
                <a16:creationId xmlns:a16="http://schemas.microsoft.com/office/drawing/2014/main" id="{094648E7-A4EB-BD3C-FA63-8632895A41B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92238" y="707232"/>
            <a:ext cx="4572000" cy="1587500"/>
          </a:xfrm>
          <a:prstGeom prst="rect">
            <a:avLst/>
          </a:prstGeom>
        </p:spPr>
      </p:pic>
    </p:spTree>
    <p:extLst>
      <p:ext uri="{BB962C8B-B14F-4D97-AF65-F5344CB8AC3E}">
        <p14:creationId xmlns:p14="http://schemas.microsoft.com/office/powerpoint/2010/main" val="282862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57873-C3FA-8C34-0839-133312E2D110}"/>
              </a:ext>
            </a:extLst>
          </p:cNvPr>
          <p:cNvSpPr/>
          <p:nvPr userDrawn="1"/>
        </p:nvSpPr>
        <p:spPr>
          <a:xfrm>
            <a:off x="0" y="0"/>
            <a:ext cx="12192000" cy="6858000"/>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844E6E6-512C-AD0E-45CC-3C3A9A0F0C35}"/>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Lst>
          </a:blip>
          <a:srcRect l="-10696" t="-3201" r="-9494" b="19076"/>
          <a:stretch/>
        </p:blipFill>
        <p:spPr>
          <a:xfrm>
            <a:off x="5984112" y="0"/>
            <a:ext cx="5995685" cy="6858001"/>
          </a:xfrm>
          <a:prstGeom prst="rect">
            <a:avLst/>
          </a:prstGeom>
        </p:spPr>
      </p:pic>
      <p:sp>
        <p:nvSpPr>
          <p:cNvPr id="6" name="Title 1">
            <a:extLst>
              <a:ext uri="{FF2B5EF4-FFF2-40B4-BE49-F238E27FC236}">
                <a16:creationId xmlns:a16="http://schemas.microsoft.com/office/drawing/2014/main" id="{5F75DE8D-6340-F720-50F1-0005063724C5}"/>
              </a:ext>
            </a:extLst>
          </p:cNvPr>
          <p:cNvSpPr>
            <a:spLocks noGrp="1"/>
          </p:cNvSpPr>
          <p:nvPr>
            <p:ph type="title" hasCustomPrompt="1"/>
          </p:nvPr>
        </p:nvSpPr>
        <p:spPr>
          <a:xfrm>
            <a:off x="685800" y="729205"/>
            <a:ext cx="10820400" cy="3474455"/>
          </a:xfrm>
        </p:spPr>
        <p:txBody>
          <a:bodyPr anchor="t" anchorCtr="0">
            <a:noAutofit/>
          </a:bodyPr>
          <a:lstStyle>
            <a:lvl1pPr>
              <a:defRPr sz="8000" b="1">
                <a:solidFill>
                  <a:srgbClr val="EAAB21"/>
                </a:solidFill>
              </a:defRPr>
            </a:lvl1pPr>
          </a:lstStyle>
          <a:p>
            <a:r>
              <a:rPr lang="en-US" dirty="0"/>
              <a:t>SIMPSON COLLEGE BOARD OF TRUSTEES</a:t>
            </a:r>
          </a:p>
        </p:txBody>
      </p:sp>
    </p:spTree>
    <p:extLst>
      <p:ext uri="{BB962C8B-B14F-4D97-AF65-F5344CB8AC3E}">
        <p14:creationId xmlns:p14="http://schemas.microsoft.com/office/powerpoint/2010/main" val="3300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57873-C3FA-8C34-0839-133312E2D110}"/>
              </a:ext>
            </a:extLst>
          </p:cNvPr>
          <p:cNvSpPr/>
          <p:nvPr userDrawn="1"/>
        </p:nvSpPr>
        <p:spPr>
          <a:xfrm>
            <a:off x="0" y="0"/>
            <a:ext cx="12192000" cy="6858000"/>
          </a:xfrm>
          <a:prstGeom prst="rect">
            <a:avLst/>
          </a:prstGeom>
          <a:solidFill>
            <a:srgbClr val="EA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234193F-2613-9441-75F4-C3C1F83285E2}"/>
              </a:ext>
            </a:extLst>
          </p:cNvPr>
          <p:cNvPicPr>
            <a:picLocks noChangeAspect="1"/>
          </p:cNvPicPr>
          <p:nvPr userDrawn="1"/>
        </p:nvPicPr>
        <p:blipFill rotWithShape="1">
          <a:blip r:embed="rId2" cstate="print">
            <a:alphaModFix amt="15000"/>
            <a:extLst>
              <a:ext uri="{28A0092B-C50C-407E-A947-70E740481C1C}">
                <a14:useLocalDpi xmlns:a14="http://schemas.microsoft.com/office/drawing/2010/main"/>
              </a:ext>
            </a:extLst>
          </a:blip>
          <a:srcRect l="-10696" t="-3201" r="-9494" b="19076"/>
          <a:stretch/>
        </p:blipFill>
        <p:spPr>
          <a:xfrm>
            <a:off x="5984112" y="0"/>
            <a:ext cx="5995685" cy="6858001"/>
          </a:xfrm>
          <a:prstGeom prst="rect">
            <a:avLst/>
          </a:prstGeom>
        </p:spPr>
      </p:pic>
      <p:sp>
        <p:nvSpPr>
          <p:cNvPr id="6" name="Title 1">
            <a:extLst>
              <a:ext uri="{FF2B5EF4-FFF2-40B4-BE49-F238E27FC236}">
                <a16:creationId xmlns:a16="http://schemas.microsoft.com/office/drawing/2014/main" id="{5F75DE8D-6340-F720-50F1-0005063724C5}"/>
              </a:ext>
            </a:extLst>
          </p:cNvPr>
          <p:cNvSpPr>
            <a:spLocks noGrp="1"/>
          </p:cNvSpPr>
          <p:nvPr>
            <p:ph type="title" hasCustomPrompt="1"/>
          </p:nvPr>
        </p:nvSpPr>
        <p:spPr>
          <a:xfrm>
            <a:off x="685800" y="729205"/>
            <a:ext cx="10820400" cy="3474455"/>
          </a:xfrm>
        </p:spPr>
        <p:txBody>
          <a:bodyPr anchor="t" anchorCtr="0">
            <a:noAutofit/>
          </a:bodyPr>
          <a:lstStyle>
            <a:lvl1pPr>
              <a:defRPr sz="8000" b="1">
                <a:solidFill>
                  <a:srgbClr val="9F1A29"/>
                </a:solidFill>
              </a:defRPr>
            </a:lvl1pPr>
          </a:lstStyle>
          <a:p>
            <a:r>
              <a:rPr lang="en-US" dirty="0"/>
              <a:t>SIMPSON COLLEGE BOARD OF TRUSTEES</a:t>
            </a:r>
          </a:p>
        </p:txBody>
      </p:sp>
    </p:spTree>
    <p:extLst>
      <p:ext uri="{BB962C8B-B14F-4D97-AF65-F5344CB8AC3E}">
        <p14:creationId xmlns:p14="http://schemas.microsoft.com/office/powerpoint/2010/main" val="156923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B0DD8-A944-6239-164C-F0EAD0BFD739}"/>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0487F2-EBB5-C04A-A126-55F5D192F29D}"/>
              </a:ext>
            </a:extLst>
          </p:cNvPr>
          <p:cNvSpPr>
            <a:spLocks noGrp="1"/>
          </p:cNvSpPr>
          <p:nvPr>
            <p:ph type="title" hasCustomPrompt="1"/>
          </p:nvPr>
        </p:nvSpPr>
        <p:spPr>
          <a:xfrm>
            <a:off x="685799" y="787078"/>
            <a:ext cx="10820399" cy="3775397"/>
          </a:xfrm>
        </p:spPr>
        <p:txBody>
          <a:bodyPr anchor="b">
            <a:noAutofit/>
          </a:bodyPr>
          <a:lstStyle>
            <a:lvl1pPr>
              <a:defRPr sz="6000" b="1">
                <a:solidFill>
                  <a:srgbClr val="9F1A29"/>
                </a:solidFill>
              </a:defRPr>
            </a:lvl1pPr>
          </a:lstStyle>
          <a:p>
            <a:r>
              <a:rPr lang="en-US" dirty="0"/>
              <a:t>Board of Trustees</a:t>
            </a:r>
          </a:p>
        </p:txBody>
      </p:sp>
      <p:sp>
        <p:nvSpPr>
          <p:cNvPr id="3" name="Text Placeholder 2">
            <a:extLst>
              <a:ext uri="{FF2B5EF4-FFF2-40B4-BE49-F238E27FC236}">
                <a16:creationId xmlns:a16="http://schemas.microsoft.com/office/drawing/2014/main" id="{65E9B770-A9E9-3B44-9B67-B5B644EA6B01}"/>
              </a:ext>
            </a:extLst>
          </p:cNvPr>
          <p:cNvSpPr>
            <a:spLocks noGrp="1"/>
          </p:cNvSpPr>
          <p:nvPr>
            <p:ph type="body" idx="1" hasCustomPrompt="1"/>
          </p:nvPr>
        </p:nvSpPr>
        <p:spPr>
          <a:xfrm>
            <a:off x="685800" y="4589463"/>
            <a:ext cx="10820400" cy="931661"/>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Executive Committee Meeting — Noon-1:30 p.m., Dec. 9, 2020</a:t>
            </a:r>
          </a:p>
        </p:txBody>
      </p:sp>
      <p:sp>
        <p:nvSpPr>
          <p:cNvPr id="6" name="Slide Number Placeholder 5">
            <a:extLst>
              <a:ext uri="{FF2B5EF4-FFF2-40B4-BE49-F238E27FC236}">
                <a16:creationId xmlns:a16="http://schemas.microsoft.com/office/drawing/2014/main" id="{0FBF37DB-A8BE-7C4F-9C17-6E9F116DC1FC}"/>
              </a:ext>
            </a:extLst>
          </p:cNvPr>
          <p:cNvSpPr>
            <a:spLocks noGrp="1"/>
          </p:cNvSpPr>
          <p:nvPr>
            <p:ph type="sldNum" sz="quarter" idx="12"/>
          </p:nvPr>
        </p:nvSpPr>
        <p:spPr/>
        <p:txBody>
          <a:bodyPr/>
          <a:lstStyle/>
          <a:p>
            <a:r>
              <a:rPr lang="en-US" dirty="0"/>
              <a:t>Simpson College – Confidential   I   </a:t>
            </a:r>
            <a:fld id="{4E092C06-CCF2-2E4B-A113-A494E7448094}" type="slidenum">
              <a:rPr lang="en-US" smtClean="0"/>
              <a:t>‹#›</a:t>
            </a:fld>
            <a:endParaRPr lang="en-US" dirty="0"/>
          </a:p>
        </p:txBody>
      </p:sp>
      <p:pic>
        <p:nvPicPr>
          <p:cNvPr id="7" name="Picture 6" descr="A yellow and black logo&#10;&#10;Description automatically generated">
            <a:extLst>
              <a:ext uri="{FF2B5EF4-FFF2-40B4-BE49-F238E27FC236}">
                <a16:creationId xmlns:a16="http://schemas.microsoft.com/office/drawing/2014/main" id="{CF3801E3-09BA-3EEC-B836-4709112C40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8" name="Rectangle 7">
            <a:extLst>
              <a:ext uri="{FF2B5EF4-FFF2-40B4-BE49-F238E27FC236}">
                <a16:creationId xmlns:a16="http://schemas.microsoft.com/office/drawing/2014/main" id="{6A9BC77B-73C0-B78E-E42F-44FA0A6BADCD}"/>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05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B0DD8-A944-6239-164C-F0EAD0BFD739}"/>
              </a:ext>
            </a:extLst>
          </p:cNvPr>
          <p:cNvSpPr/>
          <p:nvPr userDrawn="1"/>
        </p:nvSpPr>
        <p:spPr>
          <a:xfrm>
            <a:off x="0" y="5796953"/>
            <a:ext cx="12192000" cy="1061047"/>
          </a:xfrm>
          <a:prstGeom prst="rect">
            <a:avLst/>
          </a:prstGeom>
          <a:solidFill>
            <a:srgbClr val="EA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0487F2-EBB5-C04A-A126-55F5D192F29D}"/>
              </a:ext>
            </a:extLst>
          </p:cNvPr>
          <p:cNvSpPr>
            <a:spLocks noGrp="1"/>
          </p:cNvSpPr>
          <p:nvPr>
            <p:ph type="title" hasCustomPrompt="1"/>
          </p:nvPr>
        </p:nvSpPr>
        <p:spPr>
          <a:xfrm>
            <a:off x="685799" y="787078"/>
            <a:ext cx="10820399" cy="3775397"/>
          </a:xfrm>
        </p:spPr>
        <p:txBody>
          <a:bodyPr anchor="b">
            <a:noAutofit/>
          </a:bodyPr>
          <a:lstStyle>
            <a:lvl1pPr>
              <a:defRPr sz="6000" b="1">
                <a:solidFill>
                  <a:srgbClr val="9F1A29"/>
                </a:solidFill>
              </a:defRPr>
            </a:lvl1pPr>
          </a:lstStyle>
          <a:p>
            <a:r>
              <a:rPr lang="en-US" dirty="0"/>
              <a:t>Board of Trustees</a:t>
            </a:r>
          </a:p>
        </p:txBody>
      </p:sp>
      <p:sp>
        <p:nvSpPr>
          <p:cNvPr id="3" name="Text Placeholder 2">
            <a:extLst>
              <a:ext uri="{FF2B5EF4-FFF2-40B4-BE49-F238E27FC236}">
                <a16:creationId xmlns:a16="http://schemas.microsoft.com/office/drawing/2014/main" id="{65E9B770-A9E9-3B44-9B67-B5B644EA6B01}"/>
              </a:ext>
            </a:extLst>
          </p:cNvPr>
          <p:cNvSpPr>
            <a:spLocks noGrp="1"/>
          </p:cNvSpPr>
          <p:nvPr>
            <p:ph type="body" idx="1" hasCustomPrompt="1"/>
          </p:nvPr>
        </p:nvSpPr>
        <p:spPr>
          <a:xfrm>
            <a:off x="685800" y="4589463"/>
            <a:ext cx="10820400" cy="931661"/>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Executive Committee Meeting — Noon-1:30 p.m., Dec. 9, 2020</a:t>
            </a:r>
          </a:p>
        </p:txBody>
      </p:sp>
      <p:sp>
        <p:nvSpPr>
          <p:cNvPr id="6" name="Slide Number Placeholder 5">
            <a:extLst>
              <a:ext uri="{FF2B5EF4-FFF2-40B4-BE49-F238E27FC236}">
                <a16:creationId xmlns:a16="http://schemas.microsoft.com/office/drawing/2014/main" id="{0FBF37DB-A8BE-7C4F-9C17-6E9F116DC1FC}"/>
              </a:ext>
            </a:extLst>
          </p:cNvPr>
          <p:cNvSpPr>
            <a:spLocks noGrp="1"/>
          </p:cNvSpPr>
          <p:nvPr>
            <p:ph type="sldNum" sz="quarter" idx="12"/>
          </p:nvPr>
        </p:nvSpPr>
        <p:spPr/>
        <p:txBody>
          <a:bodyPr/>
          <a:lstStyle/>
          <a:p>
            <a:r>
              <a:rPr lang="en-US" dirty="0"/>
              <a:t>Simpson College – Confidential   I   </a:t>
            </a:r>
            <a:fld id="{4E092C06-CCF2-2E4B-A113-A494E7448094}" type="slidenum">
              <a:rPr lang="en-US" smtClean="0"/>
              <a:t>‹#›</a:t>
            </a:fld>
            <a:endParaRPr lang="en-US" dirty="0"/>
          </a:p>
        </p:txBody>
      </p:sp>
      <p:pic>
        <p:nvPicPr>
          <p:cNvPr id="7" name="Picture 6">
            <a:extLst>
              <a:ext uri="{FF2B5EF4-FFF2-40B4-BE49-F238E27FC236}">
                <a16:creationId xmlns:a16="http://schemas.microsoft.com/office/drawing/2014/main" id="{CF3801E3-09BA-3EEC-B836-4709112C409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90693" y="5985644"/>
            <a:ext cx="3204257" cy="596348"/>
          </a:xfrm>
          <a:prstGeom prst="rect">
            <a:avLst/>
          </a:prstGeom>
        </p:spPr>
      </p:pic>
      <p:sp>
        <p:nvSpPr>
          <p:cNvPr id="8" name="Rectangle 7">
            <a:extLst>
              <a:ext uri="{FF2B5EF4-FFF2-40B4-BE49-F238E27FC236}">
                <a16:creationId xmlns:a16="http://schemas.microsoft.com/office/drawing/2014/main" id="{6A9BC77B-73C0-B78E-E42F-44FA0A6BADCD}"/>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70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14BA-DA2D-5D45-9C1C-5654E8629BE0}"/>
              </a:ext>
            </a:extLst>
          </p:cNvPr>
          <p:cNvSpPr>
            <a:spLocks noGrp="1"/>
          </p:cNvSpPr>
          <p:nvPr>
            <p:ph type="title"/>
          </p:nvPr>
        </p:nvSpPr>
        <p:spPr/>
        <p:txBody>
          <a:bodyPr anchor="t" anchorCtr="0"/>
          <a:lstStyle/>
          <a:p>
            <a:r>
              <a:rPr lang="en-US" dirty="0"/>
              <a:t>Click to edit Master title style</a:t>
            </a:r>
          </a:p>
        </p:txBody>
      </p:sp>
      <p:sp>
        <p:nvSpPr>
          <p:cNvPr id="4" name="Rectangle 3">
            <a:extLst>
              <a:ext uri="{FF2B5EF4-FFF2-40B4-BE49-F238E27FC236}">
                <a16:creationId xmlns:a16="http://schemas.microsoft.com/office/drawing/2014/main" id="{8DDAC433-7F86-808A-8C2F-BB5D18629533}"/>
              </a:ext>
            </a:extLst>
          </p:cNvPr>
          <p:cNvSpPr/>
          <p:nvPr userDrawn="1"/>
        </p:nvSpPr>
        <p:spPr>
          <a:xfrm>
            <a:off x="0" y="5796953"/>
            <a:ext cx="12192000" cy="1061047"/>
          </a:xfrm>
          <a:prstGeom prst="rect">
            <a:avLst/>
          </a:prstGeom>
          <a:solidFill>
            <a:srgbClr val="9F1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1EC20F00-4B19-E52D-8E51-6D026D310C5A}"/>
              </a:ext>
            </a:extLst>
          </p:cNvPr>
          <p:cNvSpPr>
            <a:spLocks noGrp="1"/>
          </p:cNvSpPr>
          <p:nvPr>
            <p:ph type="sldNum" sz="quarter" idx="12"/>
          </p:nvPr>
        </p:nvSpPr>
        <p:spPr>
          <a:xfrm>
            <a:off x="6217920" y="6124406"/>
            <a:ext cx="5288280" cy="365125"/>
          </a:xfrm>
        </p:spPr>
        <p:txBody>
          <a:bodyPr/>
          <a:lstStyle/>
          <a:p>
            <a:r>
              <a:rPr lang="en-US" dirty="0"/>
              <a:t>Simpson College – Confidential   I   </a:t>
            </a:r>
            <a:fld id="{4E092C06-CCF2-2E4B-A113-A494E7448094}" type="slidenum">
              <a:rPr lang="en-US" smtClean="0"/>
              <a:t>‹#›</a:t>
            </a:fld>
            <a:endParaRPr lang="en-US" dirty="0"/>
          </a:p>
        </p:txBody>
      </p:sp>
      <p:pic>
        <p:nvPicPr>
          <p:cNvPr id="6" name="Picture 5" descr="A yellow and black logo&#10;&#10;Description automatically generated">
            <a:extLst>
              <a:ext uri="{FF2B5EF4-FFF2-40B4-BE49-F238E27FC236}">
                <a16:creationId xmlns:a16="http://schemas.microsoft.com/office/drawing/2014/main" id="{0C2C0479-D175-D947-40D9-CBDEAA4B14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693" y="5985644"/>
            <a:ext cx="3204258" cy="596348"/>
          </a:xfrm>
          <a:prstGeom prst="rect">
            <a:avLst/>
          </a:prstGeom>
        </p:spPr>
      </p:pic>
      <p:sp>
        <p:nvSpPr>
          <p:cNvPr id="7" name="Rectangle 6">
            <a:extLst>
              <a:ext uri="{FF2B5EF4-FFF2-40B4-BE49-F238E27FC236}">
                <a16:creationId xmlns:a16="http://schemas.microsoft.com/office/drawing/2014/main" id="{E9D74D34-6B11-BD50-2EC8-BB2B8FA83592}"/>
              </a:ext>
            </a:extLst>
          </p:cNvPr>
          <p:cNvSpPr/>
          <p:nvPr userDrawn="1"/>
        </p:nvSpPr>
        <p:spPr>
          <a:xfrm>
            <a:off x="-2" y="5715688"/>
            <a:ext cx="12192000" cy="106230"/>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434CA372-AD63-E6E8-75BB-44BF23F52DD5}"/>
              </a:ext>
            </a:extLst>
          </p:cNvPr>
          <p:cNvSpPr>
            <a:spLocks noGrp="1"/>
          </p:cNvSpPr>
          <p:nvPr>
            <p:ph type="body" sz="quarter" idx="13"/>
          </p:nvPr>
        </p:nvSpPr>
        <p:spPr>
          <a:xfrm>
            <a:off x="685800" y="1828800"/>
            <a:ext cx="10820400" cy="3692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987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AE4E3-19AC-CD43-9077-8130565E2BC0}"/>
              </a:ext>
            </a:extLst>
          </p:cNvPr>
          <p:cNvSpPr>
            <a:spLocks noGrp="1"/>
          </p:cNvSpPr>
          <p:nvPr>
            <p:ph type="title"/>
          </p:nvPr>
        </p:nvSpPr>
        <p:spPr>
          <a:xfrm>
            <a:off x="685800" y="685800"/>
            <a:ext cx="10820400" cy="93225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47EA9E7-97BA-354C-A86F-CFB8E98C8B28}"/>
              </a:ext>
            </a:extLst>
          </p:cNvPr>
          <p:cNvSpPr>
            <a:spLocks noGrp="1"/>
          </p:cNvSpPr>
          <p:nvPr>
            <p:ph type="body" idx="1"/>
          </p:nvPr>
        </p:nvSpPr>
        <p:spPr>
          <a:xfrm>
            <a:off x="685800" y="1828800"/>
            <a:ext cx="10820400" cy="396815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4497172-CB8A-7F45-8A3E-475E7E46FDC9}"/>
              </a:ext>
            </a:extLst>
          </p:cNvPr>
          <p:cNvSpPr>
            <a:spLocks noGrp="1"/>
          </p:cNvSpPr>
          <p:nvPr>
            <p:ph type="sldNum" sz="quarter" idx="4"/>
          </p:nvPr>
        </p:nvSpPr>
        <p:spPr>
          <a:xfrm>
            <a:off x="6217920" y="6124406"/>
            <a:ext cx="528828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4E092C06-CCF2-2E4B-A113-A494E7448094}" type="slidenum">
              <a:rPr lang="en-US" smtClean="0"/>
              <a:pPr/>
              <a:t>‹#›</a:t>
            </a:fld>
            <a:endParaRPr lang="en-US" dirty="0"/>
          </a:p>
        </p:txBody>
      </p:sp>
    </p:spTree>
    <p:extLst>
      <p:ext uri="{BB962C8B-B14F-4D97-AF65-F5344CB8AC3E}">
        <p14:creationId xmlns:p14="http://schemas.microsoft.com/office/powerpoint/2010/main" val="1042536697"/>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55" r:id="rId3"/>
    <p:sldLayoutId id="2147483661" r:id="rId4"/>
    <p:sldLayoutId id="2147483664" r:id="rId5"/>
    <p:sldLayoutId id="2147483665" r:id="rId6"/>
    <p:sldLayoutId id="2147483651" r:id="rId7"/>
    <p:sldLayoutId id="2147483662" r:id="rId8"/>
    <p:sldLayoutId id="2147483658" r:id="rId9"/>
    <p:sldLayoutId id="2147483670" r:id="rId10"/>
    <p:sldLayoutId id="2147483666" r:id="rId11"/>
    <p:sldLayoutId id="2147483650" r:id="rId12"/>
    <p:sldLayoutId id="2147483652" r:id="rId13"/>
    <p:sldLayoutId id="2147483653" r:id="rId14"/>
    <p:sldLayoutId id="2147483656" r:id="rId15"/>
    <p:sldLayoutId id="2147483657" r:id="rId16"/>
    <p:sldLayoutId id="2147483654" r:id="rId17"/>
    <p:sldLayoutId id="2147483659" r:id="rId18"/>
    <p:sldLayoutId id="2147483667" r:id="rId19"/>
    <p:sldLayoutId id="2147483668" r:id="rId20"/>
    <p:sldLayoutId id="2147483669" r:id="rId21"/>
    <p:sldLayoutId id="214748366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Jessica.Danielson@simpson.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C6E2D-9044-75FF-02F4-CBD3D483FF0C}"/>
              </a:ext>
            </a:extLst>
          </p:cNvPr>
          <p:cNvSpPr>
            <a:spLocks noGrp="1"/>
          </p:cNvSpPr>
          <p:nvPr>
            <p:ph type="title"/>
          </p:nvPr>
        </p:nvSpPr>
        <p:spPr>
          <a:xfrm>
            <a:off x="685799" y="2995528"/>
            <a:ext cx="10820399" cy="1192193"/>
          </a:xfrm>
        </p:spPr>
        <p:txBody>
          <a:bodyPr/>
          <a:lstStyle/>
          <a:p>
            <a:r>
              <a:rPr lang="en-US" dirty="0"/>
              <a:t>Centralized Purchasing Module-Approvals</a:t>
            </a:r>
          </a:p>
        </p:txBody>
      </p:sp>
    </p:spTree>
    <p:extLst>
      <p:ext uri="{BB962C8B-B14F-4D97-AF65-F5344CB8AC3E}">
        <p14:creationId xmlns:p14="http://schemas.microsoft.com/office/powerpoint/2010/main" val="40353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9711-3BE9-C360-FBB2-3E51A9120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7B7D0-4599-E994-CEF0-1FB47E0CA746}"/>
              </a:ext>
            </a:extLst>
          </p:cNvPr>
          <p:cNvSpPr>
            <a:spLocks noGrp="1"/>
          </p:cNvSpPr>
          <p:nvPr>
            <p:ph type="title"/>
          </p:nvPr>
        </p:nvSpPr>
        <p:spPr>
          <a:xfrm>
            <a:off x="235704" y="753292"/>
            <a:ext cx="11505038" cy="1593668"/>
          </a:xfrm>
        </p:spPr>
        <p:txBody>
          <a:bodyPr/>
          <a:lstStyle/>
          <a:p>
            <a:pPr algn="ctr"/>
            <a:br>
              <a:rPr lang="en-US" dirty="0"/>
            </a:br>
            <a:br>
              <a:rPr lang="en-US" dirty="0"/>
            </a:br>
            <a:br>
              <a:rPr lang="en-US" dirty="0"/>
            </a:br>
            <a:br>
              <a:rPr lang="en-US" dirty="0"/>
            </a:b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To Reject/Return, click on the arrow, and you will be prompted to enter a reason. Be as detailed as possible.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4" name="Picture 3" descr="A screenshot of a computer&#10;&#10;Description automatically generated">
            <a:extLst>
              <a:ext uri="{FF2B5EF4-FFF2-40B4-BE49-F238E27FC236}">
                <a16:creationId xmlns:a16="http://schemas.microsoft.com/office/drawing/2014/main" id="{56F5F122-1012-C5CF-4749-A92C0FF6D374}"/>
              </a:ext>
            </a:extLst>
          </p:cNvPr>
          <p:cNvPicPr>
            <a:picLocks noChangeAspect="1"/>
          </p:cNvPicPr>
          <p:nvPr/>
        </p:nvPicPr>
        <p:blipFill>
          <a:blip r:embed="rId2"/>
          <a:stretch>
            <a:fillRect/>
          </a:stretch>
        </p:blipFill>
        <p:spPr>
          <a:xfrm>
            <a:off x="1156063" y="1550126"/>
            <a:ext cx="9511028" cy="177010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C2F7F15-5711-A86F-9780-672A4F780678}"/>
              </a:ext>
            </a:extLst>
          </p:cNvPr>
          <p:cNvPicPr>
            <a:picLocks noChangeAspect="1"/>
          </p:cNvPicPr>
          <p:nvPr/>
        </p:nvPicPr>
        <p:blipFill>
          <a:blip r:embed="rId3"/>
          <a:stretch>
            <a:fillRect/>
          </a:stretch>
        </p:blipFill>
        <p:spPr>
          <a:xfrm>
            <a:off x="3124200" y="3299052"/>
            <a:ext cx="5943600" cy="2232025"/>
          </a:xfrm>
          <a:prstGeom prst="rect">
            <a:avLst/>
          </a:prstGeom>
        </p:spPr>
      </p:pic>
    </p:spTree>
    <p:extLst>
      <p:ext uri="{BB962C8B-B14F-4D97-AF65-F5344CB8AC3E}">
        <p14:creationId xmlns:p14="http://schemas.microsoft.com/office/powerpoint/2010/main" val="169363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A2A28-7C27-F6E6-5402-16E0F3BAE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0CA45-31CB-DB26-B2C0-C65F971D991A}"/>
              </a:ext>
            </a:extLst>
          </p:cNvPr>
          <p:cNvSpPr>
            <a:spLocks noGrp="1"/>
          </p:cNvSpPr>
          <p:nvPr>
            <p:ph type="title"/>
          </p:nvPr>
        </p:nvSpPr>
        <p:spPr>
          <a:xfrm>
            <a:off x="235704" y="796834"/>
            <a:ext cx="11505038" cy="1593668"/>
          </a:xfrm>
        </p:spPr>
        <p:txBody>
          <a:bodyPr/>
          <a:lstStyle/>
          <a:p>
            <a:pPr algn="ctr"/>
            <a:br>
              <a:rPr lang="en-US" dirty="0"/>
            </a:br>
            <a:br>
              <a:rPr lang="en-US" dirty="0"/>
            </a:br>
            <a:br>
              <a:rPr lang="en-US" dirty="0"/>
            </a:br>
            <a:br>
              <a:rPr lang="en-US" sz="3600" dirty="0"/>
            </a:b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Under the History tab, you can see all you have already processed.  You can filter, and you can click on the requisition number to see more details. You will see the current status (such as PO Created, Not Approved, or Outstanding).</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pic>
        <p:nvPicPr>
          <p:cNvPr id="4" name="Picture 3" descr="A screenshot of a computer&#10;&#10;Description automatically generated">
            <a:extLst>
              <a:ext uri="{FF2B5EF4-FFF2-40B4-BE49-F238E27FC236}">
                <a16:creationId xmlns:a16="http://schemas.microsoft.com/office/drawing/2014/main" id="{81BCA7D3-6E55-C339-D84E-022CD6206F2C}"/>
              </a:ext>
            </a:extLst>
          </p:cNvPr>
          <p:cNvPicPr>
            <a:picLocks noChangeAspect="1"/>
          </p:cNvPicPr>
          <p:nvPr/>
        </p:nvPicPr>
        <p:blipFill>
          <a:blip r:embed="rId2"/>
          <a:stretch>
            <a:fillRect/>
          </a:stretch>
        </p:blipFill>
        <p:spPr>
          <a:xfrm>
            <a:off x="1823356" y="2022227"/>
            <a:ext cx="8417924" cy="3674748"/>
          </a:xfrm>
          <a:prstGeom prst="rect">
            <a:avLst/>
          </a:prstGeom>
        </p:spPr>
      </p:pic>
    </p:spTree>
    <p:extLst>
      <p:ext uri="{BB962C8B-B14F-4D97-AF65-F5344CB8AC3E}">
        <p14:creationId xmlns:p14="http://schemas.microsoft.com/office/powerpoint/2010/main" val="12764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5A87C-3676-A86D-9830-362520239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390D7-BB7E-0946-4131-BC2E78864F7F}"/>
              </a:ext>
            </a:extLst>
          </p:cNvPr>
          <p:cNvSpPr>
            <a:spLocks noGrp="1"/>
          </p:cNvSpPr>
          <p:nvPr>
            <p:ph type="title"/>
          </p:nvPr>
        </p:nvSpPr>
        <p:spPr>
          <a:xfrm>
            <a:off x="235704" y="1127760"/>
            <a:ext cx="11505038" cy="1593668"/>
          </a:xfrm>
        </p:spPr>
        <p:txBody>
          <a:bodyPr/>
          <a:lstStyle/>
          <a:p>
            <a:pPr algn="ctr"/>
            <a:br>
              <a:rPr lang="en-US" dirty="0"/>
            </a:br>
            <a:br>
              <a:rPr lang="en-US" dirty="0"/>
            </a:br>
            <a:br>
              <a:rPr lang="en-US" dirty="0"/>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 the details page, you can find the Purchase order number, and the list of all the approvers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600" dirty="0"/>
            </a:b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pic>
        <p:nvPicPr>
          <p:cNvPr id="3" name="Picture 2" descr="A screenshot of a computer&#10;&#10;Description automatically generated">
            <a:extLst>
              <a:ext uri="{FF2B5EF4-FFF2-40B4-BE49-F238E27FC236}">
                <a16:creationId xmlns:a16="http://schemas.microsoft.com/office/drawing/2014/main" id="{B24D88C0-B335-521A-942D-BE37E98A7CBE}"/>
              </a:ext>
            </a:extLst>
          </p:cNvPr>
          <p:cNvPicPr>
            <a:picLocks noChangeAspect="1"/>
          </p:cNvPicPr>
          <p:nvPr/>
        </p:nvPicPr>
        <p:blipFill>
          <a:blip r:embed="rId2"/>
          <a:stretch>
            <a:fillRect/>
          </a:stretch>
        </p:blipFill>
        <p:spPr>
          <a:xfrm>
            <a:off x="1448888" y="1363685"/>
            <a:ext cx="9294223" cy="3701801"/>
          </a:xfrm>
          <a:prstGeom prst="rect">
            <a:avLst/>
          </a:prstGeom>
        </p:spPr>
      </p:pic>
    </p:spTree>
    <p:extLst>
      <p:ext uri="{BB962C8B-B14F-4D97-AF65-F5344CB8AC3E}">
        <p14:creationId xmlns:p14="http://schemas.microsoft.com/office/powerpoint/2010/main" val="38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9676-4BC5-05AB-F119-EBB33A84C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78863-556B-C999-103F-CCBAD6256732}"/>
              </a:ext>
            </a:extLst>
          </p:cNvPr>
          <p:cNvSpPr>
            <a:spLocks noGrp="1"/>
          </p:cNvSpPr>
          <p:nvPr>
            <p:ph type="title"/>
          </p:nvPr>
        </p:nvSpPr>
        <p:spPr>
          <a:xfrm>
            <a:off x="235704" y="1283080"/>
            <a:ext cx="11505038" cy="1593668"/>
          </a:xfrm>
        </p:spPr>
        <p:txBody>
          <a:bodyPr/>
          <a:lstStyle/>
          <a:p>
            <a:pPr algn="ctr"/>
            <a:br>
              <a:rPr lang="en-US" dirty="0"/>
            </a:br>
            <a:br>
              <a:rPr lang="en-US" dirty="0"/>
            </a:br>
            <a:br>
              <a:rPr lang="en-US" dirty="0"/>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Farther down on the history page, you can also see Vouchers that you have approved: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600" dirty="0"/>
            </a:b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pic>
        <p:nvPicPr>
          <p:cNvPr id="6" name="Picture 5">
            <a:extLst>
              <a:ext uri="{FF2B5EF4-FFF2-40B4-BE49-F238E27FC236}">
                <a16:creationId xmlns:a16="http://schemas.microsoft.com/office/drawing/2014/main" id="{3F7FDF95-408D-2F50-24DD-EEB05469FBBC}"/>
              </a:ext>
            </a:extLst>
          </p:cNvPr>
          <p:cNvPicPr>
            <a:picLocks noChangeAspect="1"/>
          </p:cNvPicPr>
          <p:nvPr/>
        </p:nvPicPr>
        <p:blipFill>
          <a:blip r:embed="rId2"/>
          <a:stretch>
            <a:fillRect/>
          </a:stretch>
        </p:blipFill>
        <p:spPr>
          <a:xfrm>
            <a:off x="581887" y="2079914"/>
            <a:ext cx="10665311" cy="1283028"/>
          </a:xfrm>
          <a:prstGeom prst="rect">
            <a:avLst/>
          </a:prstGeom>
        </p:spPr>
      </p:pic>
    </p:spTree>
    <p:extLst>
      <p:ext uri="{BB962C8B-B14F-4D97-AF65-F5344CB8AC3E}">
        <p14:creationId xmlns:p14="http://schemas.microsoft.com/office/powerpoint/2010/main" val="196714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429A-4313-5D52-868F-0174898B2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E16AE-ACA7-4C08-B9D0-B2F1E3EBD32D}"/>
              </a:ext>
            </a:extLst>
          </p:cNvPr>
          <p:cNvSpPr>
            <a:spLocks noGrp="1"/>
          </p:cNvSpPr>
          <p:nvPr>
            <p:ph type="title"/>
          </p:nvPr>
        </p:nvSpPr>
        <p:spPr>
          <a:xfrm>
            <a:off x="685800" y="5301346"/>
            <a:ext cx="10820399" cy="1593668"/>
          </a:xfrm>
        </p:spPr>
        <p:txBody>
          <a:bodyPr/>
          <a:lstStyle/>
          <a:p>
            <a:pPr algn="ctr"/>
            <a:r>
              <a:rPr lang="en-US" dirty="0"/>
              <a:t>Prepay Accounts</a:t>
            </a:r>
            <a:br>
              <a:rPr lang="en-US" sz="4000" dirty="0"/>
            </a:br>
            <a:br>
              <a:rPr lang="en-US" sz="4000" dirty="0"/>
            </a:br>
            <a:r>
              <a:rPr lang="en-US" sz="4000" dirty="0"/>
              <a:t>10-0015-115100</a:t>
            </a:r>
            <a:br>
              <a:rPr lang="en-US" sz="2800" dirty="0"/>
            </a:br>
            <a:br>
              <a:rPr lang="en-US" sz="2800" dirty="0"/>
            </a:br>
            <a:r>
              <a:rPr lang="en-US" sz="2800" dirty="0"/>
              <a:t>Definition of Prepaid expense: is an asset on the balance that results from a business making payments for goods and services to be received in the future.</a:t>
            </a:r>
            <a:br>
              <a:rPr lang="en-US" sz="2800" dirty="0"/>
            </a:br>
            <a:br>
              <a:rPr lang="en-US" sz="2800" dirty="0"/>
            </a:br>
            <a:br>
              <a:rPr lang="en-US" sz="2800" dirty="0"/>
            </a:br>
            <a:r>
              <a:rPr lang="en-US" sz="2800" dirty="0"/>
              <a:t>Examples of Prepaid expense: memberships, maintenance contracts, subscriptions, insurance contracts</a:t>
            </a:r>
            <a:br>
              <a:rPr lang="en-US" dirty="0"/>
            </a:br>
            <a:br>
              <a:rPr lang="en-US" dirty="0"/>
            </a:br>
            <a:endParaRPr lang="en-US" dirty="0"/>
          </a:p>
        </p:txBody>
      </p:sp>
    </p:spTree>
    <p:extLst>
      <p:ext uri="{BB962C8B-B14F-4D97-AF65-F5344CB8AC3E}">
        <p14:creationId xmlns:p14="http://schemas.microsoft.com/office/powerpoint/2010/main" val="294997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F6C90-E52A-E984-AC05-61847534B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ABB7D-5C6D-758D-0634-007C443802E5}"/>
              </a:ext>
            </a:extLst>
          </p:cNvPr>
          <p:cNvSpPr>
            <a:spLocks noGrp="1"/>
          </p:cNvSpPr>
          <p:nvPr>
            <p:ph type="title"/>
          </p:nvPr>
        </p:nvSpPr>
        <p:spPr>
          <a:xfrm>
            <a:off x="685800" y="6797043"/>
            <a:ext cx="10820399" cy="1593668"/>
          </a:xfrm>
        </p:spPr>
        <p:txBody>
          <a:bodyPr/>
          <a:lstStyle/>
          <a:p>
            <a:pPr algn="ctr"/>
            <a:r>
              <a:rPr lang="en-US" sz="6000" dirty="0"/>
              <a:t>All expenses are Current Unrestricted</a:t>
            </a:r>
            <a:br>
              <a:rPr lang="en-US" sz="6000" dirty="0"/>
            </a:br>
            <a:br>
              <a:rPr lang="en-US" sz="6000" dirty="0"/>
            </a:br>
            <a:r>
              <a:rPr lang="en-US" sz="4000" dirty="0"/>
              <a:t>In other words- all expenses must be paid out of Fund 10 &amp; Fund 63</a:t>
            </a:r>
            <a:br>
              <a:rPr lang="en-US" sz="4000" dirty="0"/>
            </a:br>
            <a:br>
              <a:rPr lang="en-US" sz="4000" dirty="0"/>
            </a:br>
            <a:r>
              <a:rPr lang="en-US" sz="4000" dirty="0"/>
              <a:t>Expense accounts start with 67xxxx</a:t>
            </a:r>
            <a:br>
              <a:rPr lang="en-US" sz="4000" dirty="0"/>
            </a:br>
            <a:br>
              <a:rPr lang="en-US" sz="4000" dirty="0"/>
            </a:br>
            <a:br>
              <a:rPr lang="en-US" sz="4000" dirty="0"/>
            </a:br>
            <a:br>
              <a:rPr lang="en-US" sz="2800" dirty="0"/>
            </a:br>
            <a:br>
              <a:rPr lang="en-US" sz="2800" dirty="0"/>
            </a:br>
            <a:br>
              <a:rPr lang="en-US" dirty="0"/>
            </a:br>
            <a:endParaRPr lang="en-US" dirty="0"/>
          </a:p>
        </p:txBody>
      </p:sp>
    </p:spTree>
    <p:extLst>
      <p:ext uri="{BB962C8B-B14F-4D97-AF65-F5344CB8AC3E}">
        <p14:creationId xmlns:p14="http://schemas.microsoft.com/office/powerpoint/2010/main" val="10526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A3C149-9304-A13C-9497-A8069660BE62}"/>
              </a:ext>
            </a:extLst>
          </p:cNvPr>
          <p:cNvSpPr>
            <a:spLocks noGrp="1"/>
          </p:cNvSpPr>
          <p:nvPr>
            <p:ph type="title"/>
          </p:nvPr>
        </p:nvSpPr>
        <p:spPr>
          <a:xfrm>
            <a:off x="572588" y="2251276"/>
            <a:ext cx="10820399" cy="1958171"/>
          </a:xfrm>
        </p:spPr>
        <p:txBody>
          <a:bodyPr/>
          <a:lstStyle/>
          <a:p>
            <a:r>
              <a:rPr lang="en-US" sz="2400" dirty="0"/>
              <a:t>Reminders:</a:t>
            </a:r>
            <a:br>
              <a:rPr lang="en-US" sz="2400" dirty="0"/>
            </a:br>
            <a:r>
              <a:rPr lang="en-US" sz="2400" dirty="0"/>
              <a:t>We cannot pay from a quote. We must have an official invoice before payment is processed.</a:t>
            </a:r>
            <a:br>
              <a:rPr lang="en-US" sz="2400" dirty="0"/>
            </a:br>
            <a:r>
              <a:rPr lang="en-US" sz="2400" dirty="0"/>
              <a:t>A requisition is created when goods/services are needed. A Payment Request is used for travel/reimbursement.</a:t>
            </a:r>
            <a:br>
              <a:rPr lang="en-US" sz="2400" dirty="0"/>
            </a:br>
            <a:r>
              <a:rPr lang="en-US" sz="2400" dirty="0"/>
              <a:t>New vendors will need to be set up Accounts Payable. A W-9 is required.</a:t>
            </a:r>
          </a:p>
        </p:txBody>
      </p:sp>
      <p:sp>
        <p:nvSpPr>
          <p:cNvPr id="5" name="Text Placeholder 4">
            <a:extLst>
              <a:ext uri="{FF2B5EF4-FFF2-40B4-BE49-F238E27FC236}">
                <a16:creationId xmlns:a16="http://schemas.microsoft.com/office/drawing/2014/main" id="{913CADEA-7B0D-1327-11A9-7BC17DD1672E}"/>
              </a:ext>
            </a:extLst>
          </p:cNvPr>
          <p:cNvSpPr>
            <a:spLocks noGrp="1"/>
          </p:cNvSpPr>
          <p:nvPr>
            <p:ph type="body" idx="1"/>
          </p:nvPr>
        </p:nvSpPr>
        <p:spPr>
          <a:xfrm>
            <a:off x="3098075" y="4264841"/>
            <a:ext cx="10820400" cy="931661"/>
          </a:xfrm>
        </p:spPr>
        <p:txBody>
          <a:body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Travel/Reimbursement Checklist:</a:t>
            </a:r>
            <a:endParaRPr kumimoji="0" lang="en-US" altLang="en-US" sz="800" b="0" i="0" u="none" strike="noStrike" cap="none" normalizeH="0" baseline="0" dirty="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Completed Mileage/Travel Form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Mileage Figured Correctly (.67/mile)</a:t>
            </a:r>
            <a:endParaRPr kumimoji="0" lang="en-US" altLang="en-US" sz="800" b="0" i="0" u="none" strike="noStrike" cap="none" normalizeH="0" baseline="0" dirty="0">
              <a:ln>
                <a:noFill/>
              </a:ln>
              <a:solidFill>
                <a:schemeClr val="tx1"/>
              </a:solidFill>
              <a:effectLst/>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Copies of </a:t>
            </a:r>
            <a:r>
              <a:rPr kumimoji="0" lang="en-US" altLang="en-US" sz="1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a:t>
            </a: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receipts</a:t>
            </a:r>
            <a:endParaRPr kumimoji="0" lang="en-US" altLang="en-US" sz="800" b="0" i="0" u="none" strike="noStrike" cap="none" normalizeH="0" baseline="0" dirty="0">
              <a:ln>
                <a:noFill/>
              </a:ln>
              <a:solidFill>
                <a:schemeClr val="tx1"/>
              </a:solidFill>
              <a:effectLst/>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Gas, Hotel, Rideshare, Flights, Food, Registration, supplies, etc.</a:t>
            </a:r>
            <a:endParaRPr kumimoji="0" lang="en-US" altLang="en-US" sz="800" b="0" i="0" u="none" strike="noStrike" cap="none" normalizeH="0" baseline="0" dirty="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 of map confirming distance traveled</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needed for mileage reimbursements)</a:t>
            </a:r>
            <a:endParaRPr kumimoji="0" lang="en-US" altLang="en-US" sz="800" b="0" i="0" u="none" strike="noStrike" cap="none" normalizeH="0" baseline="0" dirty="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Approved by all required parties</a:t>
            </a:r>
            <a:endParaRPr kumimoji="0" lang="en-US" altLang="en-US" sz="800" b="0" i="0" u="none" strike="noStrike" cap="none" normalizeH="0" baseline="0" dirty="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Correct GL listed</a:t>
            </a:r>
            <a:endParaRPr kumimoji="0" lang="en-US" altLang="en-US" sz="800" b="0" i="0" u="none" strike="noStrike" cap="none" normalizeH="0" baseline="0" dirty="0">
              <a:ln>
                <a:noFill/>
              </a:ln>
              <a:solidFill>
                <a:schemeClr val="tx1"/>
              </a:solidFill>
              <a:effectLst/>
            </a:endParaRPr>
          </a:p>
          <a:p>
            <a:endParaRPr lang="en-US" dirty="0"/>
          </a:p>
        </p:txBody>
      </p:sp>
      <p:pic>
        <p:nvPicPr>
          <p:cNvPr id="2" name="Graphic 2" descr="Clipboard Checked outline">
            <a:extLst>
              <a:ext uri="{FF2B5EF4-FFF2-40B4-BE49-F238E27FC236}">
                <a16:creationId xmlns:a16="http://schemas.microsoft.com/office/drawing/2014/main" id="{5B7115D6-8EE7-0D2B-9981-0585A5C8C7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1233" y="4306971"/>
            <a:ext cx="914400" cy="914400"/>
          </a:xfrm>
          <a:prstGeom prst="rect">
            <a:avLst/>
          </a:prstGeom>
        </p:spPr>
      </p:pic>
    </p:spTree>
    <p:extLst>
      <p:ext uri="{BB962C8B-B14F-4D97-AF65-F5344CB8AC3E}">
        <p14:creationId xmlns:p14="http://schemas.microsoft.com/office/powerpoint/2010/main" val="10339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B99A61-4846-D3B1-A9DE-B3B64997CA41}"/>
              </a:ext>
            </a:extLst>
          </p:cNvPr>
          <p:cNvSpPr>
            <a:spLocks noGrp="1"/>
          </p:cNvSpPr>
          <p:nvPr>
            <p:ph type="title"/>
          </p:nvPr>
        </p:nvSpPr>
        <p:spPr>
          <a:xfrm>
            <a:off x="1051558" y="4587681"/>
            <a:ext cx="10820399" cy="1958171"/>
          </a:xfrm>
        </p:spPr>
        <p:txBody>
          <a:bodyPr/>
          <a:lstStyle/>
          <a:p>
            <a:r>
              <a:rPr lang="en-US" sz="4400" dirty="0">
                <a:solidFill>
                  <a:schemeClr val="bg1"/>
                </a:solidFill>
              </a:rPr>
              <a:t>Please reach out with any questions you might have.</a:t>
            </a:r>
            <a:br>
              <a:rPr lang="en-US" sz="4400" dirty="0">
                <a:solidFill>
                  <a:schemeClr val="bg1"/>
                </a:solidFill>
              </a:rPr>
            </a:br>
            <a:br>
              <a:rPr lang="en-US" sz="4400" dirty="0">
                <a:solidFill>
                  <a:schemeClr val="bg1"/>
                </a:solidFill>
              </a:rPr>
            </a:br>
            <a:r>
              <a:rPr lang="en-US" sz="2400" dirty="0">
                <a:solidFill>
                  <a:schemeClr val="bg1"/>
                </a:solidFill>
              </a:rPr>
              <a:t>	Jessica Danielson: </a:t>
            </a:r>
            <a:r>
              <a:rPr lang="en-US" sz="2400" dirty="0">
                <a:solidFill>
                  <a:schemeClr val="bg1"/>
                </a:solidFill>
                <a:hlinkClick r:id="rId2">
                  <a:extLst>
                    <a:ext uri="{A12FA001-AC4F-418D-AE19-62706E023703}">
                      <ahyp:hlinkClr xmlns:ahyp="http://schemas.microsoft.com/office/drawing/2018/hyperlinkcolor" val="tx"/>
                    </a:ext>
                  </a:extLst>
                </a:hlinkClick>
              </a:rPr>
              <a:t>Jessica.Danielson@simpson.edu</a:t>
            </a:r>
            <a:r>
              <a:rPr lang="en-US" sz="2400" dirty="0">
                <a:solidFill>
                  <a:schemeClr val="bg1"/>
                </a:solidFill>
              </a:rPr>
              <a:t> Ext: 1317</a:t>
            </a:r>
            <a:br>
              <a:rPr lang="en-US" sz="2400" dirty="0">
                <a:solidFill>
                  <a:schemeClr val="bg1"/>
                </a:solidFill>
              </a:rPr>
            </a:br>
            <a:r>
              <a:rPr lang="en-US" sz="2400" dirty="0">
                <a:solidFill>
                  <a:schemeClr val="bg1"/>
                </a:solidFill>
              </a:rPr>
              <a:t>	</a:t>
            </a:r>
            <a:br>
              <a:rPr lang="en-US" dirty="0">
                <a:solidFill>
                  <a:schemeClr val="bg1"/>
                </a:solidFill>
              </a:rPr>
            </a:br>
            <a:r>
              <a:rPr lang="en-US" dirty="0">
                <a:solidFill>
                  <a:schemeClr val="bg1"/>
                </a:solidFill>
              </a:rPr>
              <a:t>Thank</a:t>
            </a:r>
            <a:r>
              <a:rPr lang="en-US" dirty="0"/>
              <a:t> You.</a:t>
            </a:r>
          </a:p>
        </p:txBody>
      </p:sp>
    </p:spTree>
    <p:extLst>
      <p:ext uri="{BB962C8B-B14F-4D97-AF65-F5344CB8AC3E}">
        <p14:creationId xmlns:p14="http://schemas.microsoft.com/office/powerpoint/2010/main" val="30887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88B9-F1DA-453E-E7C9-35814ECC2E6E}"/>
              </a:ext>
            </a:extLst>
          </p:cNvPr>
          <p:cNvSpPr>
            <a:spLocks noGrp="1"/>
          </p:cNvSpPr>
          <p:nvPr>
            <p:ph type="title"/>
          </p:nvPr>
        </p:nvSpPr>
        <p:spPr>
          <a:xfrm>
            <a:off x="685800" y="387532"/>
            <a:ext cx="10820399" cy="1593668"/>
          </a:xfrm>
        </p:spPr>
        <p:txBody>
          <a:bodyPr/>
          <a:lstStyle/>
          <a:p>
            <a:pPr algn="ctr"/>
            <a:r>
              <a:rPr lang="en-US" sz="4800" dirty="0"/>
              <a:t>Step 1: Log into Simpson One Login</a:t>
            </a:r>
            <a:br>
              <a:rPr lang="en-US" dirty="0"/>
            </a:br>
            <a:endParaRPr lang="en-US" dirty="0"/>
          </a:p>
        </p:txBody>
      </p:sp>
      <p:pic>
        <p:nvPicPr>
          <p:cNvPr id="4" name="Picture 3">
            <a:extLst>
              <a:ext uri="{FF2B5EF4-FFF2-40B4-BE49-F238E27FC236}">
                <a16:creationId xmlns:a16="http://schemas.microsoft.com/office/drawing/2014/main" id="{16B2803B-70E3-EB7C-2422-553EBBFD1A3D}"/>
              </a:ext>
            </a:extLst>
          </p:cNvPr>
          <p:cNvPicPr>
            <a:picLocks noChangeAspect="1"/>
          </p:cNvPicPr>
          <p:nvPr/>
        </p:nvPicPr>
        <p:blipFill>
          <a:blip r:embed="rId2"/>
          <a:stretch>
            <a:fillRect/>
          </a:stretch>
        </p:blipFill>
        <p:spPr>
          <a:xfrm>
            <a:off x="2342604" y="1342093"/>
            <a:ext cx="6766561" cy="4166078"/>
          </a:xfrm>
          <a:prstGeom prst="rect">
            <a:avLst/>
          </a:prstGeom>
        </p:spPr>
      </p:pic>
    </p:spTree>
    <p:extLst>
      <p:ext uri="{BB962C8B-B14F-4D97-AF65-F5344CB8AC3E}">
        <p14:creationId xmlns:p14="http://schemas.microsoft.com/office/powerpoint/2010/main" val="169778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44B4F-E09C-1A5A-7853-07B81C032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10A3A-BBB9-8B73-532E-DC3356D7B053}"/>
              </a:ext>
            </a:extLst>
          </p:cNvPr>
          <p:cNvSpPr>
            <a:spLocks noGrp="1"/>
          </p:cNvSpPr>
          <p:nvPr>
            <p:ph type="title"/>
          </p:nvPr>
        </p:nvSpPr>
        <p:spPr>
          <a:xfrm>
            <a:off x="685800" y="535578"/>
            <a:ext cx="10820399" cy="1593668"/>
          </a:xfrm>
        </p:spPr>
        <p:txBody>
          <a:bodyPr/>
          <a:lstStyle/>
          <a:p>
            <a:pPr algn="ctr"/>
            <a:br>
              <a:rPr lang="en-US" dirty="0"/>
            </a:br>
            <a:br>
              <a:rPr lang="en-US" dirty="0"/>
            </a:br>
            <a:r>
              <a:rPr lang="en-US" sz="4800" dirty="0"/>
              <a:t>Step 2: Log into Self-Service</a:t>
            </a:r>
            <a:br>
              <a:rPr lang="en-US" dirty="0"/>
            </a:br>
            <a:endParaRPr lang="en-US" dirty="0"/>
          </a:p>
        </p:txBody>
      </p:sp>
      <p:pic>
        <p:nvPicPr>
          <p:cNvPr id="3" name="Picture 2" descr="A screenshot of a computer&#10;&#10;Description automatically generated">
            <a:extLst>
              <a:ext uri="{FF2B5EF4-FFF2-40B4-BE49-F238E27FC236}">
                <a16:creationId xmlns:a16="http://schemas.microsoft.com/office/drawing/2014/main" id="{0D46FF33-E5D1-31BB-E6D7-084E2D87E6D4}"/>
              </a:ext>
            </a:extLst>
          </p:cNvPr>
          <p:cNvPicPr>
            <a:picLocks noChangeAspect="1"/>
          </p:cNvPicPr>
          <p:nvPr/>
        </p:nvPicPr>
        <p:blipFill>
          <a:blip r:embed="rId2"/>
          <a:stretch>
            <a:fillRect/>
          </a:stretch>
        </p:blipFill>
        <p:spPr>
          <a:xfrm>
            <a:off x="985122" y="1736521"/>
            <a:ext cx="9711543" cy="2939772"/>
          </a:xfrm>
          <a:prstGeom prst="rect">
            <a:avLst/>
          </a:prstGeom>
        </p:spPr>
      </p:pic>
    </p:spTree>
    <p:extLst>
      <p:ext uri="{BB962C8B-B14F-4D97-AF65-F5344CB8AC3E}">
        <p14:creationId xmlns:p14="http://schemas.microsoft.com/office/powerpoint/2010/main" val="5339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86B52-F3AF-AA2A-63F4-F414F8B06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C4F4B-44A2-0AF9-F143-FD33FC186247}"/>
              </a:ext>
            </a:extLst>
          </p:cNvPr>
          <p:cNvSpPr>
            <a:spLocks noGrp="1"/>
          </p:cNvSpPr>
          <p:nvPr>
            <p:ph type="title"/>
          </p:nvPr>
        </p:nvSpPr>
        <p:spPr>
          <a:xfrm>
            <a:off x="235704" y="4355"/>
            <a:ext cx="11505038" cy="1593668"/>
          </a:xfrm>
        </p:spPr>
        <p:txBody>
          <a:bodyPr/>
          <a:lstStyle/>
          <a:p>
            <a:pPr algn="ctr"/>
            <a:br>
              <a:rPr lang="en-US" dirty="0"/>
            </a:br>
            <a:br>
              <a:rPr lang="en-US" dirty="0"/>
            </a:br>
            <a:br>
              <a:rPr lang="en-US" dirty="0"/>
            </a:br>
            <a:br>
              <a:rPr lang="en-US" dirty="0"/>
            </a:br>
            <a:r>
              <a:rPr lang="en-US" sz="4800" dirty="0"/>
              <a:t>Step 3: Click on Financial Management</a:t>
            </a:r>
          </a:p>
        </p:txBody>
      </p:sp>
      <p:pic>
        <p:nvPicPr>
          <p:cNvPr id="4" name="Picture 3" descr="A screenshot of a computer&#10;&#10;Description automatically generated">
            <a:extLst>
              <a:ext uri="{FF2B5EF4-FFF2-40B4-BE49-F238E27FC236}">
                <a16:creationId xmlns:a16="http://schemas.microsoft.com/office/drawing/2014/main" id="{0898D2FE-B847-D61C-8B38-548CEEB0FD7F}"/>
              </a:ext>
            </a:extLst>
          </p:cNvPr>
          <p:cNvPicPr>
            <a:picLocks noChangeAspect="1"/>
          </p:cNvPicPr>
          <p:nvPr/>
        </p:nvPicPr>
        <p:blipFill>
          <a:blip r:embed="rId2"/>
          <a:stretch>
            <a:fillRect/>
          </a:stretch>
        </p:blipFill>
        <p:spPr>
          <a:xfrm>
            <a:off x="597553" y="2087409"/>
            <a:ext cx="10781341" cy="2683181"/>
          </a:xfrm>
          <a:prstGeom prst="rect">
            <a:avLst/>
          </a:prstGeom>
        </p:spPr>
      </p:pic>
    </p:spTree>
    <p:extLst>
      <p:ext uri="{BB962C8B-B14F-4D97-AF65-F5344CB8AC3E}">
        <p14:creationId xmlns:p14="http://schemas.microsoft.com/office/powerpoint/2010/main" val="29475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573CB-0C6C-E24B-E681-D4F2935A7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00FB9-A4C0-A988-C94B-7CC8B4CF3BF4}"/>
              </a:ext>
            </a:extLst>
          </p:cNvPr>
          <p:cNvSpPr>
            <a:spLocks noGrp="1"/>
          </p:cNvSpPr>
          <p:nvPr>
            <p:ph type="title"/>
          </p:nvPr>
        </p:nvSpPr>
        <p:spPr>
          <a:xfrm>
            <a:off x="235704" y="-187234"/>
            <a:ext cx="11505038" cy="1593668"/>
          </a:xfrm>
        </p:spPr>
        <p:txBody>
          <a:bodyPr/>
          <a:lstStyle/>
          <a:p>
            <a:pPr algn="ctr"/>
            <a:br>
              <a:rPr lang="en-US" dirty="0"/>
            </a:br>
            <a:br>
              <a:rPr lang="en-US" dirty="0"/>
            </a:br>
            <a:br>
              <a:rPr lang="en-US" dirty="0"/>
            </a:br>
            <a:br>
              <a:rPr lang="en-US" dirty="0"/>
            </a:br>
            <a:r>
              <a:rPr lang="en-US" sz="4800" dirty="0"/>
              <a:t>Step 4: Click on Approve Documents</a:t>
            </a:r>
          </a:p>
        </p:txBody>
      </p:sp>
      <p:pic>
        <p:nvPicPr>
          <p:cNvPr id="3" name="Picture 2" descr="A screenshot of a computer&#10;&#10;Description automatically generated">
            <a:extLst>
              <a:ext uri="{FF2B5EF4-FFF2-40B4-BE49-F238E27FC236}">
                <a16:creationId xmlns:a16="http://schemas.microsoft.com/office/drawing/2014/main" id="{F9570214-0C88-BE37-62C1-3E3BBD018F8F}"/>
              </a:ext>
            </a:extLst>
          </p:cNvPr>
          <p:cNvPicPr>
            <a:picLocks noChangeAspect="1"/>
          </p:cNvPicPr>
          <p:nvPr/>
        </p:nvPicPr>
        <p:blipFill>
          <a:blip r:embed="rId2"/>
          <a:stretch>
            <a:fillRect/>
          </a:stretch>
        </p:blipFill>
        <p:spPr>
          <a:xfrm>
            <a:off x="87658" y="1485861"/>
            <a:ext cx="6115595" cy="194313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32BABE2-8530-B4DE-441E-09C28E2DFE1F}"/>
              </a:ext>
            </a:extLst>
          </p:cNvPr>
          <p:cNvPicPr>
            <a:picLocks noChangeAspect="1"/>
          </p:cNvPicPr>
          <p:nvPr/>
        </p:nvPicPr>
        <p:blipFill>
          <a:blip r:embed="rId3"/>
          <a:stretch>
            <a:fillRect/>
          </a:stretch>
        </p:blipFill>
        <p:spPr>
          <a:xfrm>
            <a:off x="5921829" y="2970825"/>
            <a:ext cx="5943600" cy="2747645"/>
          </a:xfrm>
          <a:prstGeom prst="rect">
            <a:avLst/>
          </a:prstGeom>
        </p:spPr>
      </p:pic>
    </p:spTree>
    <p:extLst>
      <p:ext uri="{BB962C8B-B14F-4D97-AF65-F5344CB8AC3E}">
        <p14:creationId xmlns:p14="http://schemas.microsoft.com/office/powerpoint/2010/main" val="4267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D942D-A149-26C6-C924-ACD6C1307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F19DF-E465-F47C-5C56-4D6532D4A8A3}"/>
              </a:ext>
            </a:extLst>
          </p:cNvPr>
          <p:cNvSpPr>
            <a:spLocks noGrp="1"/>
          </p:cNvSpPr>
          <p:nvPr>
            <p:ph type="title"/>
          </p:nvPr>
        </p:nvSpPr>
        <p:spPr>
          <a:xfrm>
            <a:off x="235704" y="335281"/>
            <a:ext cx="11505038" cy="1593668"/>
          </a:xfrm>
        </p:spPr>
        <p:txBody>
          <a:bodyPr/>
          <a:lstStyle/>
          <a:p>
            <a:pPr algn="ctr"/>
            <a:br>
              <a:rPr lang="en-US" dirty="0"/>
            </a:br>
            <a:br>
              <a:rPr lang="en-US" dirty="0"/>
            </a:br>
            <a:br>
              <a:rPr lang="en-US" dirty="0"/>
            </a:br>
            <a:br>
              <a:rPr lang="en-US" dirty="0"/>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Clicking on the Requisition Number will bring up Requisition Details – you can click on the Overview, Approvers, and Line Items tabs.  You can also expand on Additional Details.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3" name="Picture 2" descr="A screenshot of a computer&#10;&#10;Description automatically generated">
            <a:extLst>
              <a:ext uri="{FF2B5EF4-FFF2-40B4-BE49-F238E27FC236}">
                <a16:creationId xmlns:a16="http://schemas.microsoft.com/office/drawing/2014/main" id="{AAE09A00-1305-675A-D5D6-69D75685F74E}"/>
              </a:ext>
            </a:extLst>
          </p:cNvPr>
          <p:cNvPicPr>
            <a:picLocks noChangeAspect="1"/>
          </p:cNvPicPr>
          <p:nvPr/>
        </p:nvPicPr>
        <p:blipFill>
          <a:blip r:embed="rId2"/>
          <a:stretch>
            <a:fillRect/>
          </a:stretch>
        </p:blipFill>
        <p:spPr>
          <a:xfrm>
            <a:off x="235704" y="1750423"/>
            <a:ext cx="7967138" cy="257995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C536F07-A6D7-D504-ED6B-23D74E995F6F}"/>
              </a:ext>
            </a:extLst>
          </p:cNvPr>
          <p:cNvPicPr>
            <a:picLocks noChangeAspect="1"/>
          </p:cNvPicPr>
          <p:nvPr/>
        </p:nvPicPr>
        <p:blipFill>
          <a:blip r:embed="rId3"/>
          <a:stretch>
            <a:fillRect/>
          </a:stretch>
        </p:blipFill>
        <p:spPr>
          <a:xfrm>
            <a:off x="8970101" y="954085"/>
            <a:ext cx="2159454" cy="4641036"/>
          </a:xfrm>
          <a:prstGeom prst="rect">
            <a:avLst/>
          </a:prstGeom>
        </p:spPr>
      </p:pic>
    </p:spTree>
    <p:extLst>
      <p:ext uri="{BB962C8B-B14F-4D97-AF65-F5344CB8AC3E}">
        <p14:creationId xmlns:p14="http://schemas.microsoft.com/office/powerpoint/2010/main" val="57644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381E-2B46-EEA7-7C48-B405A237F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D0BA0-DC48-EF93-2BD9-662F3A2B70A8}"/>
              </a:ext>
            </a:extLst>
          </p:cNvPr>
          <p:cNvSpPr>
            <a:spLocks noGrp="1"/>
          </p:cNvSpPr>
          <p:nvPr>
            <p:ph type="title"/>
          </p:nvPr>
        </p:nvSpPr>
        <p:spPr>
          <a:xfrm>
            <a:off x="235704" y="579120"/>
            <a:ext cx="11505038" cy="1593668"/>
          </a:xfrm>
        </p:spPr>
        <p:txBody>
          <a:bodyPr/>
          <a:lstStyle/>
          <a:p>
            <a:pPr algn="ctr"/>
            <a:br>
              <a:rPr lang="en-US" dirty="0"/>
            </a:br>
            <a:br>
              <a:rPr lang="en-US" dirty="0"/>
            </a:br>
            <a:br>
              <a:rPr lang="en-US" dirty="0"/>
            </a:b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Click on the lines – and you can see more details: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4" name="Picture 3" descr="A screenshot of a screenshot of a computer&#10;&#10;Description automatically generated">
            <a:extLst>
              <a:ext uri="{FF2B5EF4-FFF2-40B4-BE49-F238E27FC236}">
                <a16:creationId xmlns:a16="http://schemas.microsoft.com/office/drawing/2014/main" id="{692F02CD-A45E-EDE9-01A5-53A42BE05B2C}"/>
              </a:ext>
            </a:extLst>
          </p:cNvPr>
          <p:cNvPicPr>
            <a:picLocks noChangeAspect="1"/>
          </p:cNvPicPr>
          <p:nvPr/>
        </p:nvPicPr>
        <p:blipFill>
          <a:blip r:embed="rId2"/>
          <a:stretch>
            <a:fillRect/>
          </a:stretch>
        </p:blipFill>
        <p:spPr>
          <a:xfrm>
            <a:off x="4226128" y="1541416"/>
            <a:ext cx="3260373" cy="290404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CFCB086-3525-AE25-18F1-4434B6F7B44B}"/>
              </a:ext>
            </a:extLst>
          </p:cNvPr>
          <p:cNvPicPr>
            <a:picLocks noChangeAspect="1"/>
          </p:cNvPicPr>
          <p:nvPr/>
        </p:nvPicPr>
        <p:blipFill>
          <a:blip r:embed="rId3"/>
          <a:stretch>
            <a:fillRect/>
          </a:stretch>
        </p:blipFill>
        <p:spPr>
          <a:xfrm>
            <a:off x="235704" y="1541416"/>
            <a:ext cx="2953690" cy="290404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F6AD328-2E38-25AA-2796-293EF477E284}"/>
              </a:ext>
            </a:extLst>
          </p:cNvPr>
          <p:cNvPicPr>
            <a:picLocks noChangeAspect="1"/>
          </p:cNvPicPr>
          <p:nvPr/>
        </p:nvPicPr>
        <p:blipFill>
          <a:blip r:embed="rId4"/>
          <a:stretch>
            <a:fillRect/>
          </a:stretch>
        </p:blipFill>
        <p:spPr>
          <a:xfrm>
            <a:off x="8523236" y="727246"/>
            <a:ext cx="2445762" cy="5008645"/>
          </a:xfrm>
          <a:prstGeom prst="rect">
            <a:avLst/>
          </a:prstGeom>
        </p:spPr>
      </p:pic>
    </p:spTree>
    <p:extLst>
      <p:ext uri="{BB962C8B-B14F-4D97-AF65-F5344CB8AC3E}">
        <p14:creationId xmlns:p14="http://schemas.microsoft.com/office/powerpoint/2010/main" val="410174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8482-5D52-30AB-5261-91E036BC7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B6846-4FD5-3590-A259-CBD14A08465A}"/>
              </a:ext>
            </a:extLst>
          </p:cNvPr>
          <p:cNvSpPr>
            <a:spLocks noGrp="1"/>
          </p:cNvSpPr>
          <p:nvPr>
            <p:ph type="title"/>
          </p:nvPr>
        </p:nvSpPr>
        <p:spPr>
          <a:xfrm>
            <a:off x="235704" y="1711235"/>
            <a:ext cx="11505038" cy="1593668"/>
          </a:xfrm>
        </p:spPr>
        <p:txBody>
          <a:bodyPr/>
          <a:lstStyle/>
          <a:p>
            <a:pPr algn="ctr"/>
            <a:br>
              <a:rPr lang="en-US" dirty="0"/>
            </a:br>
            <a:br>
              <a:rPr lang="en-US" dirty="0"/>
            </a:br>
            <a:br>
              <a:rPr lang="en-US" dirty="0"/>
            </a:b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To view any documents attached, click </a:t>
            </a:r>
            <a:r>
              <a:rPr lang="en-US" sz="4000" kern="100">
                <a:effectLst/>
                <a:latin typeface="Calibri" panose="020F0502020204030204" pitchFamily="34" charset="0"/>
                <a:ea typeface="Calibri" panose="020F0502020204030204" pitchFamily="34" charset="0"/>
                <a:cs typeface="Times New Roman" panose="02020603050405020304" pitchFamily="18" charset="0"/>
              </a:rPr>
              <a:t>the view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button. You will then select the downloa</a:t>
            </a:r>
            <a:r>
              <a:rPr lang="en-US" sz="4000" kern="100" dirty="0">
                <a:latin typeface="Calibri" panose="020F0502020204030204" pitchFamily="34" charset="0"/>
                <a:ea typeface="Calibri" panose="020F0502020204030204" pitchFamily="34" charset="0"/>
                <a:cs typeface="Times New Roman" panose="02020603050405020304" pitchFamily="18" charset="0"/>
              </a:rPr>
              <a:t>d button.</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1026" name="Picture 1">
            <a:extLst>
              <a:ext uri="{FF2B5EF4-FFF2-40B4-BE49-F238E27FC236}">
                <a16:creationId xmlns:a16="http://schemas.microsoft.com/office/drawing/2014/main" id="{C531DEE1-398D-BC1C-ACB5-5B7438D6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79" y="1356416"/>
            <a:ext cx="2755853" cy="414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a:extLst>
              <a:ext uri="{FF2B5EF4-FFF2-40B4-BE49-F238E27FC236}">
                <a16:creationId xmlns:a16="http://schemas.microsoft.com/office/drawing/2014/main" id="{233B207D-9154-44AB-63B2-C5DA48834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752" y="2138363"/>
            <a:ext cx="7296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59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FBF2-20FD-4045-D329-F2F1125A8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EFB62-5D27-0FDB-F820-C367E7295EB3}"/>
              </a:ext>
            </a:extLst>
          </p:cNvPr>
          <p:cNvSpPr>
            <a:spLocks noGrp="1"/>
          </p:cNvSpPr>
          <p:nvPr>
            <p:ph type="title"/>
          </p:nvPr>
        </p:nvSpPr>
        <p:spPr>
          <a:xfrm>
            <a:off x="235704" y="1389018"/>
            <a:ext cx="11505038" cy="1593668"/>
          </a:xfrm>
        </p:spPr>
        <p:txBody>
          <a:bodyPr/>
          <a:lstStyle/>
          <a:p>
            <a:pPr algn="ctr"/>
            <a:br>
              <a:rPr lang="en-US" dirty="0"/>
            </a:br>
            <a:br>
              <a:rPr lang="en-US" dirty="0"/>
            </a:br>
            <a:br>
              <a:rPr lang="en-US" dirty="0"/>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To approve, checkmark the Approve/Return box, and click on submit: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pic>
        <p:nvPicPr>
          <p:cNvPr id="4" name="Picture 3" descr="A screenshot of a computer&#10;&#10;Description automatically generated">
            <a:extLst>
              <a:ext uri="{FF2B5EF4-FFF2-40B4-BE49-F238E27FC236}">
                <a16:creationId xmlns:a16="http://schemas.microsoft.com/office/drawing/2014/main" id="{C27C5E32-C3B3-FC45-3B6E-D8213E32C0E5}"/>
              </a:ext>
            </a:extLst>
          </p:cNvPr>
          <p:cNvPicPr>
            <a:picLocks noChangeAspect="1"/>
          </p:cNvPicPr>
          <p:nvPr/>
        </p:nvPicPr>
        <p:blipFill>
          <a:blip r:embed="rId2"/>
          <a:stretch>
            <a:fillRect/>
          </a:stretch>
        </p:blipFill>
        <p:spPr>
          <a:xfrm>
            <a:off x="2164071" y="1389018"/>
            <a:ext cx="7648303" cy="3722011"/>
          </a:xfrm>
          <a:prstGeom prst="rect">
            <a:avLst/>
          </a:prstGeom>
        </p:spPr>
      </p:pic>
    </p:spTree>
    <p:extLst>
      <p:ext uri="{BB962C8B-B14F-4D97-AF65-F5344CB8AC3E}">
        <p14:creationId xmlns:p14="http://schemas.microsoft.com/office/powerpoint/2010/main" val="6424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impson College">
      <a:dk1>
        <a:srgbClr val="000000"/>
      </a:dk1>
      <a:lt1>
        <a:srgbClr val="FFFFFF"/>
      </a:lt1>
      <a:dk2>
        <a:srgbClr val="44546A"/>
      </a:dk2>
      <a:lt2>
        <a:srgbClr val="E7E6E6"/>
      </a:lt2>
      <a:accent1>
        <a:srgbClr val="9F1928"/>
      </a:accent1>
      <a:accent2>
        <a:srgbClr val="E9AB20"/>
      </a:accent2>
      <a:accent3>
        <a:srgbClr val="A9A9A9"/>
      </a:accent3>
      <a:accent4>
        <a:srgbClr val="E9E9E9"/>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son College PP Template 1" id="{68A29540-8C50-6940-829C-F3FCEA56F371}" vid="{1F32F65C-BC8C-2348-B00A-A49872A6F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16739</TotalTime>
  <Words>524</Words>
  <Application>Microsoft Office PowerPoint</Application>
  <PresentationFormat>Widescreen</PresentationFormat>
  <Paragraphs>25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Centralized Purchasing Module-Approvals</vt:lpstr>
      <vt:lpstr>Step 1: Log into Simpson One Login </vt:lpstr>
      <vt:lpstr>  Step 2: Log into Self-Service </vt:lpstr>
      <vt:lpstr>    Step 3: Click on Financial Management</vt:lpstr>
      <vt:lpstr>    Step 4: Click on Approve Documents</vt:lpstr>
      <vt:lpstr>    Clicking on the Requisition Number will bring up Requisition Details – you can click on the Overview, Approvers, and Line Items tabs.  You can also expand on Additional Details.  </vt:lpstr>
      <vt:lpstr>   Click on the lines – and you can see more details:   </vt:lpstr>
      <vt:lpstr>   To view any documents attached, click the view button. You will then select the download button.    </vt:lpstr>
      <vt:lpstr>   To approve, checkmark the Approve/Return box, and click on submit:   </vt:lpstr>
      <vt:lpstr>    To Reject/Return, click on the arrow, and you will be prompted to enter a reason. Be as detailed as possible. </vt:lpstr>
      <vt:lpstr>    Under the History tab, you can see all you have already processed.  You can filter, and you can click on the requisition number to see more details. You will see the current status (such as PO Created, Not Approved, or Outstanding). </vt:lpstr>
      <vt:lpstr>   On the details page, you can find the Purchase order number, and the list of all the approvers:   </vt:lpstr>
      <vt:lpstr>   Farther down on the history page, you can also see Vouchers that you have approved:    </vt:lpstr>
      <vt:lpstr>Prepay Accounts  10-0015-115100  Definition of Prepaid expense: is an asset on the balance that results from a business making payments for goods and services to be received in the future.   Examples of Prepaid expense: memberships, maintenance contracts, subscriptions, insurance contracts  </vt:lpstr>
      <vt:lpstr>All expenses are Current Unrestricted  In other words- all expenses must be paid out of Fund 10 &amp; Fund 63  Expense accounts start with 67xxxx      </vt:lpstr>
      <vt:lpstr>Reminders: We cannot pay from a quote. We must have an official invoice before payment is processed. A requisition is created when goods/services are needed. A Payment Request is used for travel/reimbursement. New vendors will need to be set up Accounts Payable. A W-9 is required.</vt:lpstr>
      <vt:lpstr>Please reach out with any questions you might have.   Jessica Danielson: Jessica.Danielson@simpson.edu Ext: 1317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Cole</dc:creator>
  <cp:lastModifiedBy>Jessica Danielson</cp:lastModifiedBy>
  <cp:revision>186</cp:revision>
  <cp:lastPrinted>2021-08-02T18:34:39Z</cp:lastPrinted>
  <dcterms:created xsi:type="dcterms:W3CDTF">2020-12-08T17:13:43Z</dcterms:created>
  <dcterms:modified xsi:type="dcterms:W3CDTF">2024-10-18T20:18:28Z</dcterms:modified>
</cp:coreProperties>
</file>