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2"/>
  </p:notesMasterIdLst>
  <p:handoutMasterIdLst>
    <p:handoutMasterId r:id="rId23"/>
  </p:handoutMasterIdLst>
  <p:sldIdLst>
    <p:sldId id="257" r:id="rId5"/>
    <p:sldId id="389" r:id="rId6"/>
    <p:sldId id="390" r:id="rId7"/>
    <p:sldId id="391" r:id="rId8"/>
    <p:sldId id="392" r:id="rId9"/>
    <p:sldId id="393" r:id="rId10"/>
    <p:sldId id="394" r:id="rId11"/>
    <p:sldId id="395" r:id="rId12"/>
    <p:sldId id="396" r:id="rId13"/>
    <p:sldId id="398" r:id="rId14"/>
    <p:sldId id="399" r:id="rId15"/>
    <p:sldId id="400" r:id="rId16"/>
    <p:sldId id="401" r:id="rId17"/>
    <p:sldId id="402" r:id="rId18"/>
    <p:sldId id="403" r:id="rId19"/>
    <p:sldId id="397" r:id="rId20"/>
    <p:sldId id="4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725" autoAdjust="0"/>
  </p:normalViewPr>
  <p:slideViewPr>
    <p:cSldViewPr snapToGrid="0">
      <p:cViewPr varScale="1">
        <p:scale>
          <a:sx n="120" d="100"/>
          <a:sy n="120" d="100"/>
        </p:scale>
        <p:origin x="120" y="25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A9E14-2391-4EE6-AE0B-B6C54530493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6FE1FCB4-D2BF-4DED-97C4-881DE8AD8CF6}">
      <dgm:prSet/>
      <dgm:spPr/>
      <dgm:t>
        <a:bodyPr/>
        <a:lstStyle/>
        <a:p>
          <a:r>
            <a:rPr lang="en-US" dirty="0"/>
            <a:t>Easy way to monitor progress and collect data in real time</a:t>
          </a:r>
        </a:p>
      </dgm:t>
    </dgm:pt>
    <dgm:pt modelId="{4E0768F0-05BE-43F9-A885-099CD0C4521F}" type="parTrans" cxnId="{B21705FC-2E4C-42BD-AA33-1E1A54DD8FA6}">
      <dgm:prSet/>
      <dgm:spPr/>
      <dgm:t>
        <a:bodyPr/>
        <a:lstStyle/>
        <a:p>
          <a:endParaRPr lang="en-US"/>
        </a:p>
      </dgm:t>
    </dgm:pt>
    <dgm:pt modelId="{F46F8B06-6382-49A6-8E01-57CC48606D8E}" type="sibTrans" cxnId="{B21705FC-2E4C-42BD-AA33-1E1A54DD8FA6}">
      <dgm:prSet/>
      <dgm:spPr/>
      <dgm:t>
        <a:bodyPr/>
        <a:lstStyle/>
        <a:p>
          <a:endParaRPr lang="en-US"/>
        </a:p>
      </dgm:t>
    </dgm:pt>
    <dgm:pt modelId="{3D3DA0E9-98B9-4F75-8326-F085812CACAD}">
      <dgm:prSet custT="1"/>
      <dgm:spPr/>
      <dgm:t>
        <a:bodyPr/>
        <a:lstStyle/>
        <a:p>
          <a:r>
            <a:rPr lang="en-US" sz="2000" dirty="0"/>
            <a:t>Allows different opportunities for discussion</a:t>
          </a:r>
          <a:r>
            <a:rPr lang="en-US" sz="1300" dirty="0"/>
            <a:t>.</a:t>
          </a:r>
        </a:p>
      </dgm:t>
    </dgm:pt>
    <dgm:pt modelId="{DD37C403-0D07-4411-9D3C-B322890F8D49}" type="parTrans" cxnId="{8270596B-E54D-4565-A2BC-C781A5F5DD20}">
      <dgm:prSet/>
      <dgm:spPr/>
      <dgm:t>
        <a:bodyPr/>
        <a:lstStyle/>
        <a:p>
          <a:endParaRPr lang="en-US"/>
        </a:p>
      </dgm:t>
    </dgm:pt>
    <dgm:pt modelId="{FB8FBEC3-CD1F-4FF7-9CF9-6B3E41019E5B}" type="sibTrans" cxnId="{8270596B-E54D-4565-A2BC-C781A5F5DD20}">
      <dgm:prSet/>
      <dgm:spPr/>
      <dgm:t>
        <a:bodyPr/>
        <a:lstStyle/>
        <a:p>
          <a:endParaRPr lang="en-US"/>
        </a:p>
      </dgm:t>
    </dgm:pt>
    <dgm:pt modelId="{5F5491DA-0A28-4D60-AC84-6DDCE162D708}">
      <dgm:prSet custT="1"/>
      <dgm:spPr/>
      <dgm:t>
        <a:bodyPr/>
        <a:lstStyle/>
        <a:p>
          <a:r>
            <a:rPr lang="en-US" sz="1200" dirty="0"/>
            <a:t>Allows for practical work with technology in a rapidly tech-progressive era </a:t>
          </a:r>
        </a:p>
      </dgm:t>
    </dgm:pt>
    <dgm:pt modelId="{7F376C13-DB38-4C79-B584-DD2EECBDAA4A}" type="parTrans" cxnId="{57B5B357-ED50-43C0-8827-EF2C008731C3}">
      <dgm:prSet/>
      <dgm:spPr/>
      <dgm:t>
        <a:bodyPr/>
        <a:lstStyle/>
        <a:p>
          <a:endParaRPr lang="en-US"/>
        </a:p>
      </dgm:t>
    </dgm:pt>
    <dgm:pt modelId="{1BA27830-FFED-40B1-8A88-AC0D30DB248D}" type="sibTrans" cxnId="{57B5B357-ED50-43C0-8827-EF2C008731C3}">
      <dgm:prSet/>
      <dgm:spPr/>
      <dgm:t>
        <a:bodyPr/>
        <a:lstStyle/>
        <a:p>
          <a:endParaRPr lang="en-US"/>
        </a:p>
      </dgm:t>
    </dgm:pt>
    <dgm:pt modelId="{BEA4B7E7-09FE-4CB2-8898-01CB792B5509}">
      <dgm:prSet custT="1"/>
      <dgm:spPr/>
      <dgm:t>
        <a:bodyPr/>
        <a:lstStyle/>
        <a:p>
          <a:r>
            <a:rPr lang="en-US" sz="1800" dirty="0"/>
            <a:t>Varies the methods of engagement for students </a:t>
          </a:r>
        </a:p>
      </dgm:t>
    </dgm:pt>
    <dgm:pt modelId="{A6300297-8B7E-43BD-95D5-0C6463AA9E22}" type="parTrans" cxnId="{AB298337-4CFE-4481-810B-9A05708BFBA5}">
      <dgm:prSet/>
      <dgm:spPr/>
      <dgm:t>
        <a:bodyPr/>
        <a:lstStyle/>
        <a:p>
          <a:endParaRPr lang="en-US"/>
        </a:p>
      </dgm:t>
    </dgm:pt>
    <dgm:pt modelId="{A5269F9B-F210-487F-AA3E-6F94DF5459F9}" type="sibTrans" cxnId="{AB298337-4CFE-4481-810B-9A05708BFBA5}">
      <dgm:prSet/>
      <dgm:spPr/>
      <dgm:t>
        <a:bodyPr/>
        <a:lstStyle/>
        <a:p>
          <a:endParaRPr lang="en-US"/>
        </a:p>
      </dgm:t>
    </dgm:pt>
    <dgm:pt modelId="{5B07BBB0-CAE6-4DA3-85F2-C436FFDC71EC}" type="pres">
      <dgm:prSet presAssocID="{09BA9E14-2391-4EE6-AE0B-B6C54530493B}" presName="diagram" presStyleCnt="0">
        <dgm:presLayoutVars>
          <dgm:dir/>
          <dgm:resizeHandles val="exact"/>
        </dgm:presLayoutVars>
      </dgm:prSet>
      <dgm:spPr/>
    </dgm:pt>
    <dgm:pt modelId="{01C02A5B-4DD7-403F-84B5-2076C097B04E}" type="pres">
      <dgm:prSet presAssocID="{6FE1FCB4-D2BF-4DED-97C4-881DE8AD8CF6}" presName="arrow" presStyleLbl="node1" presStyleIdx="0" presStyleCnt="4" custScaleX="95531" custScaleY="102705" custRadScaleRad="128642" custRadScaleInc="-22126">
        <dgm:presLayoutVars>
          <dgm:bulletEnabled val="1"/>
        </dgm:presLayoutVars>
      </dgm:prSet>
      <dgm:spPr/>
    </dgm:pt>
    <dgm:pt modelId="{30BBFA9C-05A5-4AB9-B8C0-1751E3BE99D3}" type="pres">
      <dgm:prSet presAssocID="{3D3DA0E9-98B9-4F75-8326-F085812CACAD}" presName="arrow" presStyleLbl="node1" presStyleIdx="1" presStyleCnt="4" custScaleY="197192" custRadScaleRad="178229" custRadScaleInc="-595">
        <dgm:presLayoutVars>
          <dgm:bulletEnabled val="1"/>
        </dgm:presLayoutVars>
      </dgm:prSet>
      <dgm:spPr/>
    </dgm:pt>
    <dgm:pt modelId="{C3D9B6AA-356A-40A9-9C94-B0E89E1CD319}" type="pres">
      <dgm:prSet presAssocID="{5F5491DA-0A28-4D60-AC84-6DDCE162D708}" presName="arrow" presStyleLbl="node1" presStyleIdx="2" presStyleCnt="4" custScaleX="96023" custRadScaleRad="108765" custRadScaleInc="26960">
        <dgm:presLayoutVars>
          <dgm:bulletEnabled val="1"/>
        </dgm:presLayoutVars>
      </dgm:prSet>
      <dgm:spPr/>
    </dgm:pt>
    <dgm:pt modelId="{FFF635C3-7A03-417E-8D72-CE4F90034FE7}" type="pres">
      <dgm:prSet presAssocID="{BEA4B7E7-09FE-4CB2-8898-01CB792B5509}" presName="arrow" presStyleLbl="node1" presStyleIdx="3" presStyleCnt="4" custScaleY="142584" custRadScaleRad="249580" custRadScaleInc="203">
        <dgm:presLayoutVars>
          <dgm:bulletEnabled val="1"/>
        </dgm:presLayoutVars>
      </dgm:prSet>
      <dgm:spPr/>
    </dgm:pt>
  </dgm:ptLst>
  <dgm:cxnLst>
    <dgm:cxn modelId="{AB298337-4CFE-4481-810B-9A05708BFBA5}" srcId="{09BA9E14-2391-4EE6-AE0B-B6C54530493B}" destId="{BEA4B7E7-09FE-4CB2-8898-01CB792B5509}" srcOrd="3" destOrd="0" parTransId="{A6300297-8B7E-43BD-95D5-0C6463AA9E22}" sibTransId="{A5269F9B-F210-487F-AA3E-6F94DF5459F9}"/>
    <dgm:cxn modelId="{BBB0B96A-F937-40DA-9B7B-5C84273A4C1B}" type="presOf" srcId="{BEA4B7E7-09FE-4CB2-8898-01CB792B5509}" destId="{FFF635C3-7A03-417E-8D72-CE4F90034FE7}" srcOrd="0" destOrd="0" presId="urn:microsoft.com/office/officeart/2005/8/layout/arrow5"/>
    <dgm:cxn modelId="{8270596B-E54D-4565-A2BC-C781A5F5DD20}" srcId="{09BA9E14-2391-4EE6-AE0B-B6C54530493B}" destId="{3D3DA0E9-98B9-4F75-8326-F085812CACAD}" srcOrd="1" destOrd="0" parTransId="{DD37C403-0D07-4411-9D3C-B322890F8D49}" sibTransId="{FB8FBEC3-CD1F-4FF7-9CF9-6B3E41019E5B}"/>
    <dgm:cxn modelId="{57B5B357-ED50-43C0-8827-EF2C008731C3}" srcId="{09BA9E14-2391-4EE6-AE0B-B6C54530493B}" destId="{5F5491DA-0A28-4D60-AC84-6DDCE162D708}" srcOrd="2" destOrd="0" parTransId="{7F376C13-DB38-4C79-B584-DD2EECBDAA4A}" sibTransId="{1BA27830-FFED-40B1-8A88-AC0D30DB248D}"/>
    <dgm:cxn modelId="{F6D55BB1-1F83-41B0-B8DF-0F9E5C8D9FE0}" type="presOf" srcId="{5F5491DA-0A28-4D60-AC84-6DDCE162D708}" destId="{C3D9B6AA-356A-40A9-9C94-B0E89E1CD319}" srcOrd="0" destOrd="0" presId="urn:microsoft.com/office/officeart/2005/8/layout/arrow5"/>
    <dgm:cxn modelId="{E77E47BB-6415-443D-849B-618C6628A08E}" type="presOf" srcId="{3D3DA0E9-98B9-4F75-8326-F085812CACAD}" destId="{30BBFA9C-05A5-4AB9-B8C0-1751E3BE99D3}" srcOrd="0" destOrd="0" presId="urn:microsoft.com/office/officeart/2005/8/layout/arrow5"/>
    <dgm:cxn modelId="{2EB87DE2-41AF-4BE6-82AE-AEC569D68D01}" type="presOf" srcId="{09BA9E14-2391-4EE6-AE0B-B6C54530493B}" destId="{5B07BBB0-CAE6-4DA3-85F2-C436FFDC71EC}" srcOrd="0" destOrd="0" presId="urn:microsoft.com/office/officeart/2005/8/layout/arrow5"/>
    <dgm:cxn modelId="{5714DCEE-96D2-4EC9-B072-BB930656C213}" type="presOf" srcId="{6FE1FCB4-D2BF-4DED-97C4-881DE8AD8CF6}" destId="{01C02A5B-4DD7-403F-84B5-2076C097B04E}" srcOrd="0" destOrd="0" presId="urn:microsoft.com/office/officeart/2005/8/layout/arrow5"/>
    <dgm:cxn modelId="{B21705FC-2E4C-42BD-AA33-1E1A54DD8FA6}" srcId="{09BA9E14-2391-4EE6-AE0B-B6C54530493B}" destId="{6FE1FCB4-D2BF-4DED-97C4-881DE8AD8CF6}" srcOrd="0" destOrd="0" parTransId="{4E0768F0-05BE-43F9-A885-099CD0C4521F}" sibTransId="{F46F8B06-6382-49A6-8E01-57CC48606D8E}"/>
    <dgm:cxn modelId="{6CA57985-5DD0-4F36-9CEF-C6F0DDCE621D}" type="presParOf" srcId="{5B07BBB0-CAE6-4DA3-85F2-C436FFDC71EC}" destId="{01C02A5B-4DD7-403F-84B5-2076C097B04E}" srcOrd="0" destOrd="0" presId="urn:microsoft.com/office/officeart/2005/8/layout/arrow5"/>
    <dgm:cxn modelId="{4FD3914C-E6C6-4BD8-8283-43C6DB212CEE}" type="presParOf" srcId="{5B07BBB0-CAE6-4DA3-85F2-C436FFDC71EC}" destId="{30BBFA9C-05A5-4AB9-B8C0-1751E3BE99D3}" srcOrd="1" destOrd="0" presId="urn:microsoft.com/office/officeart/2005/8/layout/arrow5"/>
    <dgm:cxn modelId="{E22D49B8-846C-4CCC-B75B-D74D0739C9A9}" type="presParOf" srcId="{5B07BBB0-CAE6-4DA3-85F2-C436FFDC71EC}" destId="{C3D9B6AA-356A-40A9-9C94-B0E89E1CD319}" srcOrd="2" destOrd="0" presId="urn:microsoft.com/office/officeart/2005/8/layout/arrow5"/>
    <dgm:cxn modelId="{B06769C5-6AC6-48DF-A96A-0416574CA2F8}" type="presParOf" srcId="{5B07BBB0-CAE6-4DA3-85F2-C436FFDC71EC}" destId="{FFF635C3-7A03-417E-8D72-CE4F90034FE7}"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02A5B-4DD7-403F-84B5-2076C097B04E}">
      <dsp:nvSpPr>
        <dsp:cNvPr id="0" name=""/>
        <dsp:cNvSpPr/>
      </dsp:nvSpPr>
      <dsp:spPr>
        <a:xfrm>
          <a:off x="4256707" y="-12750"/>
          <a:ext cx="1919652" cy="206381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Easy way to monitor progress and collect data in real time</a:t>
          </a:r>
        </a:p>
      </dsp:txBody>
      <dsp:txXfrm>
        <a:off x="4736620" y="-12750"/>
        <a:ext cx="959826" cy="1727871"/>
      </dsp:txXfrm>
    </dsp:sp>
    <dsp:sp modelId="{30BBFA9C-05A5-4AB9-B8C0-1751E3BE99D3}">
      <dsp:nvSpPr>
        <dsp:cNvPr id="0" name=""/>
        <dsp:cNvSpPr/>
      </dsp:nvSpPr>
      <dsp:spPr>
        <a:xfrm rot="5400000">
          <a:off x="7569349" y="524881"/>
          <a:ext cx="2009455" cy="396248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Allows different opportunities for discussion</a:t>
          </a:r>
          <a:r>
            <a:rPr lang="en-US" sz="1300" kern="1200" dirty="0"/>
            <a:t>.</a:t>
          </a:r>
        </a:p>
      </dsp:txBody>
      <dsp:txXfrm rot="-5400000">
        <a:off x="6944490" y="2003760"/>
        <a:ext cx="3610829" cy="1004727"/>
      </dsp:txXfrm>
    </dsp:sp>
    <dsp:sp modelId="{C3D9B6AA-356A-40A9-9C94-B0E89E1CD319}">
      <dsp:nvSpPr>
        <dsp:cNvPr id="0" name=""/>
        <dsp:cNvSpPr/>
      </dsp:nvSpPr>
      <dsp:spPr>
        <a:xfrm rot="10800000">
          <a:off x="4238446" y="3025993"/>
          <a:ext cx="1929539" cy="200945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Allows for practical work with technology in a rapidly tech-progressive era </a:t>
          </a:r>
        </a:p>
      </dsp:txBody>
      <dsp:txXfrm rot="10800000">
        <a:off x="4720831" y="3363662"/>
        <a:ext cx="964769" cy="1671786"/>
      </dsp:txXfrm>
    </dsp:sp>
    <dsp:sp modelId="{FFF635C3-7A03-417E-8D72-CE4F90034FE7}">
      <dsp:nvSpPr>
        <dsp:cNvPr id="0" name=""/>
        <dsp:cNvSpPr/>
      </dsp:nvSpPr>
      <dsp:spPr>
        <a:xfrm rot="16200000">
          <a:off x="1100339" y="1086697"/>
          <a:ext cx="2009455" cy="286516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Varies the methods of engagement for students </a:t>
          </a:r>
        </a:p>
      </dsp:txBody>
      <dsp:txXfrm rot="5400000">
        <a:off x="672487" y="2016914"/>
        <a:ext cx="2513506" cy="100472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10/21/2022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mailto:melissa.daniels@simpson.edu"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adlet.com/"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3040373B-F195-4965-BFC3-8E75CF006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4" y="549275"/>
            <a:ext cx="3565524" cy="3034657"/>
          </a:xfrm>
        </p:spPr>
        <p:txBody>
          <a:bodyPr vert="horz" wrap="square" lIns="0" tIns="0" rIns="0" bIns="0" rtlCol="0" anchor="b" anchorCtr="0">
            <a:normAutofit/>
          </a:bodyPr>
          <a:lstStyle/>
          <a:p>
            <a:pPr>
              <a:lnSpc>
                <a:spcPct val="100000"/>
              </a:lnSpc>
            </a:pPr>
            <a:r>
              <a:rPr lang="en-US" dirty="0"/>
              <a:t>Using Padlet and Nearpod</a:t>
            </a:r>
            <a:endParaRPr lang="en-US"/>
          </a:p>
        </p:txBody>
      </p:sp>
      <p:sp>
        <p:nvSpPr>
          <p:cNvPr id="33" name="Rectangle 32">
            <a:extLst>
              <a:ext uri="{FF2B5EF4-FFF2-40B4-BE49-F238E27FC236}">
                <a16:creationId xmlns:a16="http://schemas.microsoft.com/office/drawing/2014/main" id="{71902E5D-585B-473E-876E-DFC6D76AB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900" y="1"/>
            <a:ext cx="7641100" cy="6858000"/>
          </a:xfrm>
          <a:prstGeom prst="rect">
            <a:avLst/>
          </a:prstGeom>
          <a:solidFill>
            <a:schemeClr val="bg2">
              <a:lumMod val="25000"/>
              <a:lumOff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E3EF409-FBDC-4873-BB95-C7FF37DED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tretch/>
        </p:blipFill>
        <p:spPr>
          <a:xfrm>
            <a:off x="5101760" y="1800933"/>
            <a:ext cx="3539271" cy="3256129"/>
          </a:xfrm>
          <a:custGeom>
            <a:avLst/>
            <a:gdLst/>
            <a:ahLst/>
            <a:cxnLst/>
            <a:rect l="l" t="t" r="r" b="b"/>
            <a:pathLst>
              <a:path w="2771776" h="2771776">
                <a:moveTo>
                  <a:pt x="0" y="0"/>
                </a:moveTo>
                <a:lnTo>
                  <a:pt x="2771776" y="0"/>
                </a:lnTo>
                <a:lnTo>
                  <a:pt x="2771776" y="2771776"/>
                </a:lnTo>
                <a:lnTo>
                  <a:pt x="0" y="2771776"/>
                </a:lnTo>
                <a:close/>
              </a:path>
            </a:pathLst>
          </a:custGeom>
        </p:spPr>
      </p:pic>
      <p:pic>
        <p:nvPicPr>
          <p:cNvPr id="9" name="Picture 8" descr="Text&#10;&#10;Description automatically generated with medium confidence">
            <a:extLst>
              <a:ext uri="{FF2B5EF4-FFF2-40B4-BE49-F238E27FC236}">
                <a16:creationId xmlns:a16="http://schemas.microsoft.com/office/drawing/2014/main" id="{002078D4-3653-3282-CD89-26D86508F3E0}"/>
              </a:ext>
            </a:extLst>
          </p:cNvPr>
          <p:cNvPicPr>
            <a:picLocks noChangeAspect="1"/>
          </p:cNvPicPr>
          <p:nvPr/>
        </p:nvPicPr>
        <p:blipFill>
          <a:blip r:embed="rId4"/>
          <a:stretch>
            <a:fillRect/>
          </a:stretch>
        </p:blipFill>
        <p:spPr>
          <a:xfrm>
            <a:off x="7511845" y="398856"/>
            <a:ext cx="4129293" cy="2312403"/>
          </a:xfrm>
          <a:custGeom>
            <a:avLst/>
            <a:gdLst/>
            <a:ahLst/>
            <a:cxnLst/>
            <a:rect l="l" t="t" r="r" b="b"/>
            <a:pathLst>
              <a:path w="2771775" h="2771775">
                <a:moveTo>
                  <a:pt x="0" y="0"/>
                </a:moveTo>
                <a:lnTo>
                  <a:pt x="2771775" y="0"/>
                </a:lnTo>
                <a:lnTo>
                  <a:pt x="2771775" y="2771775"/>
                </a:lnTo>
                <a:lnTo>
                  <a:pt x="0" y="2771775"/>
                </a:lnTo>
                <a:close/>
              </a:path>
            </a:pathLst>
          </a:custGeom>
        </p:spPr>
      </p:pic>
      <p:pic>
        <p:nvPicPr>
          <p:cNvPr id="7" name="Picture 6" descr="Logo, company name&#10;&#10;Description automatically generated">
            <a:extLst>
              <a:ext uri="{FF2B5EF4-FFF2-40B4-BE49-F238E27FC236}">
                <a16:creationId xmlns:a16="http://schemas.microsoft.com/office/drawing/2014/main" id="{B2945900-0B8F-5073-CA44-47E4E4E984EE}"/>
              </a:ext>
            </a:extLst>
          </p:cNvPr>
          <p:cNvPicPr>
            <a:picLocks noChangeAspect="1"/>
          </p:cNvPicPr>
          <p:nvPr/>
        </p:nvPicPr>
        <p:blipFill>
          <a:blip r:embed="rId5"/>
          <a:stretch>
            <a:fillRect/>
          </a:stretch>
        </p:blipFill>
        <p:spPr>
          <a:xfrm>
            <a:off x="7312144" y="3427926"/>
            <a:ext cx="4328994" cy="2198854"/>
          </a:xfrm>
          <a:custGeom>
            <a:avLst/>
            <a:gdLst/>
            <a:ahLst/>
            <a:cxnLst/>
            <a:rect l="l" t="t" r="r" b="b"/>
            <a:pathLst>
              <a:path w="4090132" h="5759450">
                <a:moveTo>
                  <a:pt x="0" y="0"/>
                </a:moveTo>
                <a:lnTo>
                  <a:pt x="4090132" y="0"/>
                </a:lnTo>
                <a:lnTo>
                  <a:pt x="4090132" y="5759450"/>
                </a:lnTo>
                <a:lnTo>
                  <a:pt x="0" y="5759450"/>
                </a:lnTo>
                <a:close/>
              </a:path>
            </a:pathLst>
          </a:custGeom>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70EB-1F39-21A3-9A43-3A19E639E1AF}"/>
              </a:ext>
            </a:extLst>
          </p:cNvPr>
          <p:cNvSpPr>
            <a:spLocks noGrp="1"/>
          </p:cNvSpPr>
          <p:nvPr>
            <p:ph type="title"/>
          </p:nvPr>
        </p:nvSpPr>
        <p:spPr>
          <a:xfrm>
            <a:off x="550863" y="196901"/>
            <a:ext cx="11090275" cy="1337260"/>
          </a:xfrm>
        </p:spPr>
        <p:txBody>
          <a:bodyPr/>
          <a:lstStyle/>
          <a:p>
            <a:r>
              <a:rPr lang="en-US" dirty="0"/>
              <a:t>You can create the PowerPoint in Nearpod itself, OR you can drop an already-existing PowerPoint presentation into the website – whatever’s easier for you! </a:t>
            </a:r>
          </a:p>
        </p:txBody>
      </p:sp>
      <p:sp>
        <p:nvSpPr>
          <p:cNvPr id="3" name="Content Placeholder 2">
            <a:extLst>
              <a:ext uri="{FF2B5EF4-FFF2-40B4-BE49-F238E27FC236}">
                <a16:creationId xmlns:a16="http://schemas.microsoft.com/office/drawing/2014/main" id="{EE8AD524-CA54-CB84-33E6-855C4A09BBC1}"/>
              </a:ext>
            </a:extLst>
          </p:cNvPr>
          <p:cNvSpPr>
            <a:spLocks noGrp="1"/>
          </p:cNvSpPr>
          <p:nvPr>
            <p:ph idx="1"/>
          </p:nvPr>
        </p:nvSpPr>
        <p:spPr/>
        <p:txBody>
          <a:bodyPr/>
          <a:lstStyle/>
          <a:p>
            <a:r>
              <a:rPr lang="en-US" dirty="0"/>
              <a:t>                   </a:t>
            </a:r>
          </a:p>
          <a:p>
            <a:r>
              <a:rPr lang="en-US" sz="8000" dirty="0">
                <a:solidFill>
                  <a:srgbClr val="FFFFFF"/>
                </a:solidFill>
              </a:rPr>
              <a:t>   OR </a:t>
            </a:r>
            <a:endParaRPr lang="en-US" dirty="0">
              <a:solidFill>
                <a:srgbClr val="FFFFFF"/>
              </a:solidFill>
            </a:endParaRPr>
          </a:p>
        </p:txBody>
      </p:sp>
      <p:sp>
        <p:nvSpPr>
          <p:cNvPr id="7" name="Slide Number Placeholder 6">
            <a:extLst>
              <a:ext uri="{FF2B5EF4-FFF2-40B4-BE49-F238E27FC236}">
                <a16:creationId xmlns:a16="http://schemas.microsoft.com/office/drawing/2014/main" id="{F1D02EEB-7667-1C19-402E-519AE405FCA9}"/>
              </a:ext>
            </a:extLst>
          </p:cNvPr>
          <p:cNvSpPr>
            <a:spLocks noGrp="1"/>
          </p:cNvSpPr>
          <p:nvPr>
            <p:ph type="sldNum" sz="quarter" idx="12"/>
          </p:nvPr>
        </p:nvSpPr>
        <p:spPr/>
        <p:txBody>
          <a:bodyPr/>
          <a:lstStyle/>
          <a:p>
            <a:fld id="{DBA1B0FB-D917-4C8C-928F-313BD683BF39}" type="slidenum">
              <a:rPr lang="en-US" smtClean="0"/>
              <a:t>10</a:t>
            </a:fld>
            <a:endParaRPr lang="en-US"/>
          </a:p>
        </p:txBody>
      </p:sp>
      <p:pic>
        <p:nvPicPr>
          <p:cNvPr id="9" name="Picture 8">
            <a:extLst>
              <a:ext uri="{FF2B5EF4-FFF2-40B4-BE49-F238E27FC236}">
                <a16:creationId xmlns:a16="http://schemas.microsoft.com/office/drawing/2014/main" id="{CADBE26E-5ED8-7585-633D-291EDE369B52}"/>
              </a:ext>
            </a:extLst>
          </p:cNvPr>
          <p:cNvPicPr>
            <a:picLocks noChangeAspect="1"/>
          </p:cNvPicPr>
          <p:nvPr/>
        </p:nvPicPr>
        <p:blipFill>
          <a:blip r:embed="rId2"/>
          <a:stretch>
            <a:fillRect/>
          </a:stretch>
        </p:blipFill>
        <p:spPr>
          <a:xfrm>
            <a:off x="550864" y="2451712"/>
            <a:ext cx="4442556" cy="2200453"/>
          </a:xfrm>
          <a:prstGeom prst="rect">
            <a:avLst/>
          </a:prstGeom>
        </p:spPr>
      </p:pic>
      <p:pic>
        <p:nvPicPr>
          <p:cNvPr id="11" name="Picture 10">
            <a:extLst>
              <a:ext uri="{FF2B5EF4-FFF2-40B4-BE49-F238E27FC236}">
                <a16:creationId xmlns:a16="http://schemas.microsoft.com/office/drawing/2014/main" id="{BFA7E4C9-F5E5-62D4-BDDE-716CE08221BB}"/>
              </a:ext>
            </a:extLst>
          </p:cNvPr>
          <p:cNvPicPr>
            <a:picLocks noChangeAspect="1"/>
          </p:cNvPicPr>
          <p:nvPr/>
        </p:nvPicPr>
        <p:blipFill>
          <a:blip r:embed="rId3"/>
          <a:stretch>
            <a:fillRect/>
          </a:stretch>
        </p:blipFill>
        <p:spPr>
          <a:xfrm>
            <a:off x="7583758" y="2216621"/>
            <a:ext cx="3730947" cy="2869959"/>
          </a:xfrm>
          <a:prstGeom prst="rect">
            <a:avLst/>
          </a:prstGeom>
        </p:spPr>
      </p:pic>
    </p:spTree>
    <p:extLst>
      <p:ext uri="{BB962C8B-B14F-4D97-AF65-F5344CB8AC3E}">
        <p14:creationId xmlns:p14="http://schemas.microsoft.com/office/powerpoint/2010/main" val="89816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6688-8FDE-3429-3284-85DDD8016AAD}"/>
              </a:ext>
            </a:extLst>
          </p:cNvPr>
          <p:cNvSpPr>
            <a:spLocks noGrp="1"/>
          </p:cNvSpPr>
          <p:nvPr>
            <p:ph type="title"/>
          </p:nvPr>
        </p:nvSpPr>
        <p:spPr/>
        <p:txBody>
          <a:bodyPr/>
          <a:lstStyle/>
          <a:p>
            <a:pPr algn="ctr"/>
            <a:r>
              <a:rPr lang="en-US" dirty="0"/>
              <a:t>Within your PowerPoint on Nearpod, you can:</a:t>
            </a:r>
          </a:p>
        </p:txBody>
      </p:sp>
      <p:pic>
        <p:nvPicPr>
          <p:cNvPr id="9" name="Content Placeholder 8">
            <a:extLst>
              <a:ext uri="{FF2B5EF4-FFF2-40B4-BE49-F238E27FC236}">
                <a16:creationId xmlns:a16="http://schemas.microsoft.com/office/drawing/2014/main" id="{6F8F91D0-8DF5-276B-D186-C3A4351BE390}"/>
              </a:ext>
            </a:extLst>
          </p:cNvPr>
          <p:cNvPicPr>
            <a:picLocks noGrp="1" noChangeAspect="1"/>
          </p:cNvPicPr>
          <p:nvPr>
            <p:ph idx="1"/>
          </p:nvPr>
        </p:nvPicPr>
        <p:blipFill>
          <a:blip r:embed="rId2"/>
          <a:stretch>
            <a:fillRect/>
          </a:stretch>
        </p:blipFill>
        <p:spPr>
          <a:xfrm>
            <a:off x="113542" y="3172252"/>
            <a:ext cx="3742269" cy="2326444"/>
          </a:xfrm>
        </p:spPr>
      </p:pic>
      <p:sp>
        <p:nvSpPr>
          <p:cNvPr id="4" name="Text Placeholder 3">
            <a:extLst>
              <a:ext uri="{FF2B5EF4-FFF2-40B4-BE49-F238E27FC236}">
                <a16:creationId xmlns:a16="http://schemas.microsoft.com/office/drawing/2014/main" id="{28285D36-6830-B39C-812B-B61562781501}"/>
              </a:ext>
            </a:extLst>
          </p:cNvPr>
          <p:cNvSpPr>
            <a:spLocks noGrp="1"/>
          </p:cNvSpPr>
          <p:nvPr>
            <p:ph type="body" sz="half" idx="2"/>
          </p:nvPr>
        </p:nvSpPr>
        <p:spPr>
          <a:xfrm>
            <a:off x="550863" y="2218414"/>
            <a:ext cx="3565525" cy="3874412"/>
          </a:xfrm>
        </p:spPr>
        <p:txBody>
          <a:bodyPr/>
          <a:lstStyle/>
          <a:p>
            <a:r>
              <a:rPr lang="en-US" sz="2000" dirty="0">
                <a:solidFill>
                  <a:srgbClr val="FFFFFF"/>
                </a:solidFill>
              </a:rPr>
              <a:t>Add interactive content, such as videos, web content, </a:t>
            </a:r>
            <a:r>
              <a:rPr lang="en-US" sz="2000" dirty="0" err="1">
                <a:solidFill>
                  <a:srgbClr val="FFFFFF"/>
                </a:solidFill>
              </a:rPr>
              <a:t>etc</a:t>
            </a:r>
            <a:r>
              <a:rPr lang="en-US" sz="2000" dirty="0">
                <a:solidFill>
                  <a:srgbClr val="FFFFFF"/>
                </a:solidFill>
              </a:rPr>
              <a:t>….</a:t>
            </a:r>
          </a:p>
        </p:txBody>
      </p:sp>
      <p:sp>
        <p:nvSpPr>
          <p:cNvPr id="7" name="Slide Number Placeholder 6">
            <a:extLst>
              <a:ext uri="{FF2B5EF4-FFF2-40B4-BE49-F238E27FC236}">
                <a16:creationId xmlns:a16="http://schemas.microsoft.com/office/drawing/2014/main" id="{889BC66A-B8B9-C0D3-9E9A-E6F7D34D8A1E}"/>
              </a:ext>
            </a:extLst>
          </p:cNvPr>
          <p:cNvSpPr>
            <a:spLocks noGrp="1"/>
          </p:cNvSpPr>
          <p:nvPr>
            <p:ph type="sldNum" sz="quarter" idx="12"/>
          </p:nvPr>
        </p:nvSpPr>
        <p:spPr/>
        <p:txBody>
          <a:bodyPr/>
          <a:lstStyle/>
          <a:p>
            <a:fld id="{DBA1B0FB-D917-4C8C-928F-313BD683BF39}" type="slidenum">
              <a:rPr lang="en-US" smtClean="0"/>
              <a:t>11</a:t>
            </a:fld>
            <a:endParaRPr lang="en-US"/>
          </a:p>
        </p:txBody>
      </p:sp>
      <p:sp>
        <p:nvSpPr>
          <p:cNvPr id="10" name="TextBox 9">
            <a:extLst>
              <a:ext uri="{FF2B5EF4-FFF2-40B4-BE49-F238E27FC236}">
                <a16:creationId xmlns:a16="http://schemas.microsoft.com/office/drawing/2014/main" id="{3D9A1C55-D1C3-2657-CAB8-77C45736417B}"/>
              </a:ext>
            </a:extLst>
          </p:cNvPr>
          <p:cNvSpPr txBox="1"/>
          <p:nvPr/>
        </p:nvSpPr>
        <p:spPr>
          <a:xfrm>
            <a:off x="4390438" y="1971923"/>
            <a:ext cx="7250699" cy="1261884"/>
          </a:xfrm>
          <a:prstGeom prst="rect">
            <a:avLst/>
          </a:prstGeom>
          <a:noFill/>
        </p:spPr>
        <p:txBody>
          <a:bodyPr wrap="square" rtlCol="0">
            <a:spAutoFit/>
          </a:bodyPr>
          <a:lstStyle/>
          <a:p>
            <a:pPr algn="ctr"/>
            <a:r>
              <a:rPr lang="en-US" sz="2000" dirty="0"/>
              <a:t>Or add activities such as quizzes, games, or interactive discussion options. </a:t>
            </a:r>
          </a:p>
          <a:p>
            <a:endParaRPr lang="en-US" dirty="0"/>
          </a:p>
          <a:p>
            <a:endParaRPr lang="en-US" dirty="0"/>
          </a:p>
        </p:txBody>
      </p:sp>
      <p:pic>
        <p:nvPicPr>
          <p:cNvPr id="12" name="Picture 11">
            <a:extLst>
              <a:ext uri="{FF2B5EF4-FFF2-40B4-BE49-F238E27FC236}">
                <a16:creationId xmlns:a16="http://schemas.microsoft.com/office/drawing/2014/main" id="{AC99E4D1-27C4-4A6F-E718-BBCE6F83E71A}"/>
              </a:ext>
            </a:extLst>
          </p:cNvPr>
          <p:cNvPicPr>
            <a:picLocks noChangeAspect="1"/>
          </p:cNvPicPr>
          <p:nvPr/>
        </p:nvPicPr>
        <p:blipFill>
          <a:blip r:embed="rId3"/>
          <a:stretch>
            <a:fillRect/>
          </a:stretch>
        </p:blipFill>
        <p:spPr>
          <a:xfrm>
            <a:off x="4390438" y="2704222"/>
            <a:ext cx="4002117" cy="2589196"/>
          </a:xfrm>
          <a:prstGeom prst="rect">
            <a:avLst/>
          </a:prstGeom>
        </p:spPr>
      </p:pic>
      <p:pic>
        <p:nvPicPr>
          <p:cNvPr id="14" name="Picture 13">
            <a:extLst>
              <a:ext uri="{FF2B5EF4-FFF2-40B4-BE49-F238E27FC236}">
                <a16:creationId xmlns:a16="http://schemas.microsoft.com/office/drawing/2014/main" id="{E095F42F-E102-3328-D404-5BBD99F7CA0F}"/>
              </a:ext>
            </a:extLst>
          </p:cNvPr>
          <p:cNvPicPr>
            <a:picLocks noChangeAspect="1"/>
          </p:cNvPicPr>
          <p:nvPr/>
        </p:nvPicPr>
        <p:blipFill>
          <a:blip r:embed="rId4"/>
          <a:stretch>
            <a:fillRect/>
          </a:stretch>
        </p:blipFill>
        <p:spPr>
          <a:xfrm>
            <a:off x="8448214" y="2802013"/>
            <a:ext cx="3685903" cy="2437345"/>
          </a:xfrm>
          <a:prstGeom prst="rect">
            <a:avLst/>
          </a:prstGeom>
        </p:spPr>
      </p:pic>
    </p:spTree>
    <p:extLst>
      <p:ext uri="{BB962C8B-B14F-4D97-AF65-F5344CB8AC3E}">
        <p14:creationId xmlns:p14="http://schemas.microsoft.com/office/powerpoint/2010/main" val="237788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1" name="Freeform: Shape 2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6" name="Rectangle 2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oup 29">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31" name="Freeform: Shape 30">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043B5AED-A383-3EA0-970C-BE7E8C3773E6}"/>
              </a:ext>
            </a:extLst>
          </p:cNvPr>
          <p:cNvSpPr>
            <a:spLocks noGrp="1"/>
          </p:cNvSpPr>
          <p:nvPr>
            <p:ph type="title"/>
          </p:nvPr>
        </p:nvSpPr>
        <p:spPr>
          <a:xfrm>
            <a:off x="550863" y="549275"/>
            <a:ext cx="4457859" cy="4797915"/>
          </a:xfrm>
        </p:spPr>
        <p:txBody>
          <a:bodyPr vert="horz" wrap="square" lIns="0" tIns="0" rIns="0" bIns="0" rtlCol="0" anchor="b" anchorCtr="0">
            <a:noAutofit/>
          </a:bodyPr>
          <a:lstStyle/>
          <a:p>
            <a:pPr>
              <a:lnSpc>
                <a:spcPct val="90000"/>
              </a:lnSpc>
            </a:pPr>
            <a:r>
              <a:rPr lang="en-US" dirty="0"/>
              <a:t>When you’d like to present your Nearpod to students: </a:t>
            </a:r>
            <a:br>
              <a:rPr lang="en-US" dirty="0"/>
            </a:br>
            <a:r>
              <a:rPr lang="en-US" dirty="0"/>
              <a:t>Go to “My Lessons”, then “live participation” if you’d like to do this Nearpod WITH your students. If you are in a fully online class, then select “Student Paced”.</a:t>
            </a:r>
          </a:p>
        </p:txBody>
      </p:sp>
      <p:grpSp>
        <p:nvGrpSpPr>
          <p:cNvPr id="34" name="Group 33">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5"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Content Placeholder 8">
            <a:extLst>
              <a:ext uri="{FF2B5EF4-FFF2-40B4-BE49-F238E27FC236}">
                <a16:creationId xmlns:a16="http://schemas.microsoft.com/office/drawing/2014/main" id="{CB9535A9-56F9-7AAE-6A4D-204BC0624016}"/>
              </a:ext>
            </a:extLst>
          </p:cNvPr>
          <p:cNvPicPr>
            <a:picLocks noGrp="1" noChangeAspect="1"/>
          </p:cNvPicPr>
          <p:nvPr>
            <p:ph idx="1"/>
          </p:nvPr>
        </p:nvPicPr>
        <p:blipFill>
          <a:blip r:embed="rId2"/>
          <a:stretch>
            <a:fillRect/>
          </a:stretch>
        </p:blipFill>
        <p:spPr>
          <a:xfrm>
            <a:off x="5837154" y="1030042"/>
            <a:ext cx="4685463" cy="4797915"/>
          </a:xfrm>
          <a:custGeom>
            <a:avLst/>
            <a:gdLst/>
            <a:ahLst/>
            <a:cxnLst/>
            <a:rect l="l" t="t" r="r" b="b"/>
            <a:pathLst>
              <a:path w="7345363" h="5761037">
                <a:moveTo>
                  <a:pt x="0" y="0"/>
                </a:moveTo>
                <a:lnTo>
                  <a:pt x="7345363" y="0"/>
                </a:lnTo>
                <a:lnTo>
                  <a:pt x="7345363" y="5761037"/>
                </a:lnTo>
                <a:lnTo>
                  <a:pt x="0" y="5761037"/>
                </a:lnTo>
                <a:close/>
              </a:path>
            </a:pathLst>
          </a:custGeom>
        </p:spPr>
      </p:pic>
      <p:sp>
        <p:nvSpPr>
          <p:cNvPr id="7" name="Slide Number Placeholder 6">
            <a:extLst>
              <a:ext uri="{FF2B5EF4-FFF2-40B4-BE49-F238E27FC236}">
                <a16:creationId xmlns:a16="http://schemas.microsoft.com/office/drawing/2014/main" id="{E206AA77-7E86-DB21-65DD-15DE641A9E4A}"/>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12</a:t>
            </a:fld>
            <a:endParaRPr lang="en-US">
              <a:solidFill>
                <a:schemeClr val="tx1">
                  <a:alpha val="80000"/>
                </a:schemeClr>
              </a:solidFill>
            </a:endParaRPr>
          </a:p>
        </p:txBody>
      </p:sp>
    </p:spTree>
    <p:extLst>
      <p:ext uri="{BB962C8B-B14F-4D97-AF65-F5344CB8AC3E}">
        <p14:creationId xmlns:p14="http://schemas.microsoft.com/office/powerpoint/2010/main" val="35291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F3BA-4F6F-F94C-3379-33022B152429}"/>
              </a:ext>
            </a:extLst>
          </p:cNvPr>
          <p:cNvSpPr>
            <a:spLocks noGrp="1"/>
          </p:cNvSpPr>
          <p:nvPr>
            <p:ph type="title"/>
          </p:nvPr>
        </p:nvSpPr>
        <p:spPr/>
        <p:txBody>
          <a:bodyPr/>
          <a:lstStyle/>
          <a:p>
            <a:r>
              <a:rPr lang="en-US" dirty="0"/>
              <a:t>You will tell students: </a:t>
            </a:r>
          </a:p>
        </p:txBody>
      </p:sp>
      <p:sp>
        <p:nvSpPr>
          <p:cNvPr id="3" name="Content Placeholder 2">
            <a:extLst>
              <a:ext uri="{FF2B5EF4-FFF2-40B4-BE49-F238E27FC236}">
                <a16:creationId xmlns:a16="http://schemas.microsoft.com/office/drawing/2014/main" id="{F7ADFD3E-FB7C-99A7-07F4-E07EF890F8AE}"/>
              </a:ext>
            </a:extLst>
          </p:cNvPr>
          <p:cNvSpPr>
            <a:spLocks noGrp="1"/>
          </p:cNvSpPr>
          <p:nvPr>
            <p:ph idx="1"/>
          </p:nvPr>
        </p:nvSpPr>
        <p:spPr>
          <a:xfrm>
            <a:off x="550862" y="1258530"/>
            <a:ext cx="11090275" cy="4834296"/>
          </a:xfrm>
        </p:spPr>
        <p:txBody>
          <a:bodyPr/>
          <a:lstStyle/>
          <a:p>
            <a:r>
              <a:rPr lang="en-US" sz="2400" dirty="0">
                <a:solidFill>
                  <a:srgbClr val="FFFFFF"/>
                </a:solidFill>
              </a:rPr>
              <a:t>Go to join.nearpod.com</a:t>
            </a:r>
          </a:p>
          <a:p>
            <a:endParaRPr lang="en-US" sz="2400" dirty="0">
              <a:solidFill>
                <a:srgbClr val="FFFFFF"/>
              </a:solidFill>
            </a:endParaRPr>
          </a:p>
          <a:p>
            <a:r>
              <a:rPr lang="en-US" sz="2400" dirty="0">
                <a:solidFill>
                  <a:srgbClr val="FFFFFF"/>
                </a:solidFill>
              </a:rPr>
              <a:t>Then click the code that generates for you on your side – should be a five-letter code</a:t>
            </a:r>
          </a:p>
          <a:p>
            <a:endParaRPr lang="en-US" sz="2400" dirty="0">
              <a:solidFill>
                <a:srgbClr val="FFFFFF"/>
              </a:solidFill>
            </a:endParaRPr>
          </a:p>
        </p:txBody>
      </p:sp>
      <p:sp>
        <p:nvSpPr>
          <p:cNvPr id="7" name="Slide Number Placeholder 6">
            <a:extLst>
              <a:ext uri="{FF2B5EF4-FFF2-40B4-BE49-F238E27FC236}">
                <a16:creationId xmlns:a16="http://schemas.microsoft.com/office/drawing/2014/main" id="{8DFE9E06-800D-63CE-036C-A07E665B2EB6}"/>
              </a:ext>
            </a:extLst>
          </p:cNvPr>
          <p:cNvSpPr>
            <a:spLocks noGrp="1"/>
          </p:cNvSpPr>
          <p:nvPr>
            <p:ph type="sldNum" sz="quarter" idx="12"/>
          </p:nvPr>
        </p:nvSpPr>
        <p:spPr/>
        <p:txBody>
          <a:bodyPr/>
          <a:lstStyle/>
          <a:p>
            <a:fld id="{DBA1B0FB-D917-4C8C-928F-313BD683BF39}" type="slidenum">
              <a:rPr lang="en-US" smtClean="0"/>
              <a:t>13</a:t>
            </a:fld>
            <a:endParaRPr lang="en-US"/>
          </a:p>
        </p:txBody>
      </p:sp>
      <p:sp>
        <p:nvSpPr>
          <p:cNvPr id="9" name="TextBox 8">
            <a:extLst>
              <a:ext uri="{FF2B5EF4-FFF2-40B4-BE49-F238E27FC236}">
                <a16:creationId xmlns:a16="http://schemas.microsoft.com/office/drawing/2014/main" id="{EC38700F-A831-1908-409E-CB581632E014}"/>
              </a:ext>
            </a:extLst>
          </p:cNvPr>
          <p:cNvSpPr txBox="1"/>
          <p:nvPr/>
        </p:nvSpPr>
        <p:spPr>
          <a:xfrm>
            <a:off x="548213" y="3192448"/>
            <a:ext cx="4245996" cy="923330"/>
          </a:xfrm>
          <a:prstGeom prst="rect">
            <a:avLst/>
          </a:prstGeom>
          <a:noFill/>
        </p:spPr>
        <p:txBody>
          <a:bodyPr wrap="square" rtlCol="0">
            <a:spAutoFit/>
          </a:bodyPr>
          <a:lstStyle/>
          <a:p>
            <a:r>
              <a:rPr lang="en-US" dirty="0"/>
              <a:t>What they see: </a:t>
            </a:r>
          </a:p>
          <a:p>
            <a:endParaRPr lang="en-US" dirty="0"/>
          </a:p>
          <a:p>
            <a:endParaRPr lang="en-US" dirty="0"/>
          </a:p>
        </p:txBody>
      </p:sp>
      <p:pic>
        <p:nvPicPr>
          <p:cNvPr id="11" name="Picture 10">
            <a:extLst>
              <a:ext uri="{FF2B5EF4-FFF2-40B4-BE49-F238E27FC236}">
                <a16:creationId xmlns:a16="http://schemas.microsoft.com/office/drawing/2014/main" id="{AFA05E56-4417-FF92-DE5D-89ABCEE87A25}"/>
              </a:ext>
            </a:extLst>
          </p:cNvPr>
          <p:cNvPicPr>
            <a:picLocks noChangeAspect="1"/>
          </p:cNvPicPr>
          <p:nvPr/>
        </p:nvPicPr>
        <p:blipFill>
          <a:blip r:embed="rId2"/>
          <a:stretch>
            <a:fillRect/>
          </a:stretch>
        </p:blipFill>
        <p:spPr>
          <a:xfrm>
            <a:off x="385697" y="3732957"/>
            <a:ext cx="4571027" cy="1711375"/>
          </a:xfrm>
          <a:prstGeom prst="rect">
            <a:avLst/>
          </a:prstGeom>
        </p:spPr>
      </p:pic>
      <p:sp>
        <p:nvSpPr>
          <p:cNvPr id="12" name="TextBox 11">
            <a:extLst>
              <a:ext uri="{FF2B5EF4-FFF2-40B4-BE49-F238E27FC236}">
                <a16:creationId xmlns:a16="http://schemas.microsoft.com/office/drawing/2014/main" id="{2BAFE9D2-254F-EB1F-00BE-B5D0D2AF118C}"/>
              </a:ext>
            </a:extLst>
          </p:cNvPr>
          <p:cNvSpPr txBox="1"/>
          <p:nvPr/>
        </p:nvSpPr>
        <p:spPr>
          <a:xfrm>
            <a:off x="5799990" y="3355450"/>
            <a:ext cx="5626033" cy="1477328"/>
          </a:xfrm>
          <a:prstGeom prst="rect">
            <a:avLst/>
          </a:prstGeom>
          <a:noFill/>
        </p:spPr>
        <p:txBody>
          <a:bodyPr wrap="square" rtlCol="0">
            <a:spAutoFit/>
          </a:bodyPr>
          <a:lstStyle/>
          <a:p>
            <a:r>
              <a:rPr lang="en-US" dirty="0"/>
              <a:t>What you see (or you can just display this on your screen as well): </a:t>
            </a:r>
          </a:p>
          <a:p>
            <a:endParaRPr lang="en-US" dirty="0"/>
          </a:p>
          <a:p>
            <a:endParaRPr lang="en-US" dirty="0"/>
          </a:p>
          <a:p>
            <a:endParaRPr lang="en-US" dirty="0"/>
          </a:p>
        </p:txBody>
      </p:sp>
      <p:pic>
        <p:nvPicPr>
          <p:cNvPr id="14" name="Picture 13">
            <a:extLst>
              <a:ext uri="{FF2B5EF4-FFF2-40B4-BE49-F238E27FC236}">
                <a16:creationId xmlns:a16="http://schemas.microsoft.com/office/drawing/2014/main" id="{61B8B4BD-AECF-4850-1DE3-9319D933A62F}"/>
              </a:ext>
            </a:extLst>
          </p:cNvPr>
          <p:cNvPicPr>
            <a:picLocks noChangeAspect="1"/>
          </p:cNvPicPr>
          <p:nvPr/>
        </p:nvPicPr>
        <p:blipFill>
          <a:blip r:embed="rId3"/>
          <a:stretch>
            <a:fillRect/>
          </a:stretch>
        </p:blipFill>
        <p:spPr>
          <a:xfrm>
            <a:off x="6938991" y="3879138"/>
            <a:ext cx="4099915" cy="2667231"/>
          </a:xfrm>
          <a:prstGeom prst="rect">
            <a:avLst/>
          </a:prstGeom>
        </p:spPr>
      </p:pic>
    </p:spTree>
    <p:extLst>
      <p:ext uri="{BB962C8B-B14F-4D97-AF65-F5344CB8AC3E}">
        <p14:creationId xmlns:p14="http://schemas.microsoft.com/office/powerpoint/2010/main" val="3794943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D17E8-DF9B-039B-633F-8F920CC4965E}"/>
              </a:ext>
            </a:extLst>
          </p:cNvPr>
          <p:cNvSpPr>
            <a:spLocks noGrp="1"/>
          </p:cNvSpPr>
          <p:nvPr>
            <p:ph type="title"/>
          </p:nvPr>
        </p:nvSpPr>
        <p:spPr/>
        <p:txBody>
          <a:bodyPr/>
          <a:lstStyle/>
          <a:p>
            <a:r>
              <a:rPr lang="en-US" dirty="0"/>
              <a:t>Once you have started the lesson, you can monitor the participants AND see if they’re still on your screen and not browsing somewhere else! </a:t>
            </a:r>
          </a:p>
        </p:txBody>
      </p:sp>
      <p:pic>
        <p:nvPicPr>
          <p:cNvPr id="9" name="Content Placeholder 8">
            <a:extLst>
              <a:ext uri="{FF2B5EF4-FFF2-40B4-BE49-F238E27FC236}">
                <a16:creationId xmlns:a16="http://schemas.microsoft.com/office/drawing/2014/main" id="{7AF96109-9EBA-899A-7746-CE6A7BC0BF32}"/>
              </a:ext>
            </a:extLst>
          </p:cNvPr>
          <p:cNvPicPr>
            <a:picLocks noGrp="1" noChangeAspect="1"/>
          </p:cNvPicPr>
          <p:nvPr>
            <p:ph idx="1"/>
          </p:nvPr>
        </p:nvPicPr>
        <p:blipFill>
          <a:blip r:embed="rId2"/>
          <a:stretch>
            <a:fillRect/>
          </a:stretch>
        </p:blipFill>
        <p:spPr>
          <a:xfrm>
            <a:off x="4346439" y="2075445"/>
            <a:ext cx="4572396" cy="3436918"/>
          </a:xfrm>
        </p:spPr>
      </p:pic>
      <p:sp>
        <p:nvSpPr>
          <p:cNvPr id="4" name="Text Placeholder 3">
            <a:extLst>
              <a:ext uri="{FF2B5EF4-FFF2-40B4-BE49-F238E27FC236}">
                <a16:creationId xmlns:a16="http://schemas.microsoft.com/office/drawing/2014/main" id="{C60164A3-040A-CDAE-2BFD-AD7E075C030B}"/>
              </a:ext>
            </a:extLst>
          </p:cNvPr>
          <p:cNvSpPr>
            <a:spLocks noGrp="1"/>
          </p:cNvSpPr>
          <p:nvPr>
            <p:ph type="body" sz="half" idx="2"/>
          </p:nvPr>
        </p:nvSpPr>
        <p:spPr>
          <a:xfrm>
            <a:off x="481781" y="2172929"/>
            <a:ext cx="3634607" cy="3919896"/>
          </a:xfrm>
        </p:spPr>
        <p:txBody>
          <a:bodyPr/>
          <a:lstStyle/>
          <a:p>
            <a:r>
              <a:rPr lang="en-US" sz="2400" dirty="0">
                <a:solidFill>
                  <a:srgbClr val="FFFFFF"/>
                </a:solidFill>
              </a:rPr>
              <a:t>If the dot by their name is RED, they have left the Nearpod page. Depending on if you’re comfortable with your students, you can call them out and get them back on track.</a:t>
            </a:r>
          </a:p>
        </p:txBody>
      </p:sp>
      <p:sp>
        <p:nvSpPr>
          <p:cNvPr id="7" name="Slide Number Placeholder 6">
            <a:extLst>
              <a:ext uri="{FF2B5EF4-FFF2-40B4-BE49-F238E27FC236}">
                <a16:creationId xmlns:a16="http://schemas.microsoft.com/office/drawing/2014/main" id="{2F7A8E8F-D558-7C4F-9F15-6F8FBECF0276}"/>
              </a:ext>
            </a:extLst>
          </p:cNvPr>
          <p:cNvSpPr>
            <a:spLocks noGrp="1"/>
          </p:cNvSpPr>
          <p:nvPr>
            <p:ph type="sldNum" sz="quarter" idx="12"/>
          </p:nvPr>
        </p:nvSpPr>
        <p:spPr/>
        <p:txBody>
          <a:bodyPr/>
          <a:lstStyle/>
          <a:p>
            <a:fld id="{DBA1B0FB-D917-4C8C-928F-313BD683BF39}" type="slidenum">
              <a:rPr lang="en-US" smtClean="0"/>
              <a:t>14</a:t>
            </a:fld>
            <a:endParaRPr lang="en-US"/>
          </a:p>
        </p:txBody>
      </p:sp>
      <p:pic>
        <p:nvPicPr>
          <p:cNvPr id="11" name="Picture 10">
            <a:extLst>
              <a:ext uri="{FF2B5EF4-FFF2-40B4-BE49-F238E27FC236}">
                <a16:creationId xmlns:a16="http://schemas.microsoft.com/office/drawing/2014/main" id="{03DA303A-93C0-C9FB-CAEA-7F5B79092A44}"/>
              </a:ext>
            </a:extLst>
          </p:cNvPr>
          <p:cNvPicPr>
            <a:picLocks noChangeAspect="1"/>
          </p:cNvPicPr>
          <p:nvPr/>
        </p:nvPicPr>
        <p:blipFill>
          <a:blip r:embed="rId3"/>
          <a:stretch>
            <a:fillRect/>
          </a:stretch>
        </p:blipFill>
        <p:spPr>
          <a:xfrm>
            <a:off x="9432680" y="4015050"/>
            <a:ext cx="2035903" cy="1105589"/>
          </a:xfrm>
          <a:prstGeom prst="rect">
            <a:avLst/>
          </a:prstGeom>
        </p:spPr>
      </p:pic>
    </p:spTree>
    <p:extLst>
      <p:ext uri="{BB962C8B-B14F-4D97-AF65-F5344CB8AC3E}">
        <p14:creationId xmlns:p14="http://schemas.microsoft.com/office/powerpoint/2010/main" val="117978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0226-3742-0F5B-C503-7C5862596719}"/>
              </a:ext>
            </a:extLst>
          </p:cNvPr>
          <p:cNvSpPr>
            <a:spLocks noGrp="1"/>
          </p:cNvSpPr>
          <p:nvPr>
            <p:ph type="title"/>
          </p:nvPr>
        </p:nvSpPr>
        <p:spPr/>
        <p:txBody>
          <a:bodyPr/>
          <a:lstStyle/>
          <a:p>
            <a:r>
              <a:rPr lang="en-US" dirty="0"/>
              <a:t>From there – run your lesson! </a:t>
            </a:r>
          </a:p>
        </p:txBody>
      </p:sp>
      <p:sp>
        <p:nvSpPr>
          <p:cNvPr id="3" name="Content Placeholder 2">
            <a:extLst>
              <a:ext uri="{FF2B5EF4-FFF2-40B4-BE49-F238E27FC236}">
                <a16:creationId xmlns:a16="http://schemas.microsoft.com/office/drawing/2014/main" id="{491515E3-96FE-3A56-29B5-C8E16AB8F692}"/>
              </a:ext>
            </a:extLst>
          </p:cNvPr>
          <p:cNvSpPr>
            <a:spLocks noGrp="1"/>
          </p:cNvSpPr>
          <p:nvPr>
            <p:ph idx="1"/>
          </p:nvPr>
        </p:nvSpPr>
        <p:spPr>
          <a:xfrm>
            <a:off x="550862" y="1750060"/>
            <a:ext cx="11090275" cy="4342765"/>
          </a:xfrm>
        </p:spPr>
        <p:txBody>
          <a:bodyPr/>
          <a:lstStyle/>
          <a:p>
            <a:r>
              <a:rPr lang="en-US" sz="2000" dirty="0">
                <a:solidFill>
                  <a:srgbClr val="FFFFFF"/>
                </a:solidFill>
              </a:rPr>
              <a:t>Some fun things to do: </a:t>
            </a:r>
          </a:p>
          <a:p>
            <a:pPr marL="0" indent="0">
              <a:buNone/>
            </a:pPr>
            <a:r>
              <a:rPr lang="en-US" sz="2000" dirty="0">
                <a:solidFill>
                  <a:srgbClr val="FFFFFF"/>
                </a:solidFill>
              </a:rPr>
              <a:t>There is a “whiteboard” option where you can write things down live during the Nearpod, if you’d like!</a:t>
            </a:r>
          </a:p>
          <a:p>
            <a:pPr marL="0" indent="0">
              <a:buNone/>
            </a:pPr>
            <a:r>
              <a:rPr lang="en-US" sz="2000" dirty="0">
                <a:solidFill>
                  <a:srgbClr val="FFFFFF"/>
                </a:solidFill>
              </a:rPr>
              <a:t>You can also add additional activities on the fly, if you want to. </a:t>
            </a:r>
          </a:p>
          <a:p>
            <a:pPr marL="0" indent="0">
              <a:buNone/>
            </a:pPr>
            <a:endParaRPr lang="en-US" sz="2000" dirty="0">
              <a:solidFill>
                <a:srgbClr val="FFFFFF"/>
              </a:solidFill>
            </a:endParaRPr>
          </a:p>
          <a:p>
            <a:pPr marL="0" indent="0">
              <a:buNone/>
            </a:pPr>
            <a:r>
              <a:rPr lang="en-US" sz="2000" dirty="0">
                <a:solidFill>
                  <a:srgbClr val="FFFFFF"/>
                </a:solidFill>
              </a:rPr>
              <a:t>Every time you move ahead in your slides, the students’ screens will automatically go to that next slide.  </a:t>
            </a:r>
          </a:p>
          <a:p>
            <a:pPr marL="0" indent="0">
              <a:buNone/>
            </a:pPr>
            <a:r>
              <a:rPr lang="en-US" sz="2000" dirty="0">
                <a:solidFill>
                  <a:srgbClr val="FFFFFF"/>
                </a:solidFill>
              </a:rPr>
              <a:t>Mix it up with lots of different activities – makes things more interactive for students, and also a very easy way to check for understanding in a lesson. </a:t>
            </a:r>
          </a:p>
        </p:txBody>
      </p:sp>
      <p:sp>
        <p:nvSpPr>
          <p:cNvPr id="7" name="Slide Number Placeholder 6">
            <a:extLst>
              <a:ext uri="{FF2B5EF4-FFF2-40B4-BE49-F238E27FC236}">
                <a16:creationId xmlns:a16="http://schemas.microsoft.com/office/drawing/2014/main" id="{B6272D75-03A4-9590-835C-C12ED59A911A}"/>
              </a:ext>
            </a:extLst>
          </p:cNvPr>
          <p:cNvSpPr>
            <a:spLocks noGrp="1"/>
          </p:cNvSpPr>
          <p:nvPr>
            <p:ph type="sldNum" sz="quarter" idx="12"/>
          </p:nvPr>
        </p:nvSpPr>
        <p:spPr/>
        <p:txBody>
          <a:bodyPr/>
          <a:lstStyle/>
          <a:p>
            <a:fld id="{DBA1B0FB-D917-4C8C-928F-313BD683BF39}" type="slidenum">
              <a:rPr lang="en-US" smtClean="0"/>
              <a:t>15</a:t>
            </a:fld>
            <a:endParaRPr lang="en-US"/>
          </a:p>
        </p:txBody>
      </p:sp>
      <p:pic>
        <p:nvPicPr>
          <p:cNvPr id="9" name="Picture 8">
            <a:extLst>
              <a:ext uri="{FF2B5EF4-FFF2-40B4-BE49-F238E27FC236}">
                <a16:creationId xmlns:a16="http://schemas.microsoft.com/office/drawing/2014/main" id="{07F0868A-1C25-57CC-9CF6-919FDA7C0AB7}"/>
              </a:ext>
            </a:extLst>
          </p:cNvPr>
          <p:cNvPicPr>
            <a:picLocks noChangeAspect="1"/>
          </p:cNvPicPr>
          <p:nvPr/>
        </p:nvPicPr>
        <p:blipFill>
          <a:blip r:embed="rId2"/>
          <a:stretch>
            <a:fillRect/>
          </a:stretch>
        </p:blipFill>
        <p:spPr>
          <a:xfrm>
            <a:off x="9858242" y="2807992"/>
            <a:ext cx="1158340" cy="914479"/>
          </a:xfrm>
          <a:prstGeom prst="rect">
            <a:avLst/>
          </a:prstGeom>
        </p:spPr>
      </p:pic>
    </p:spTree>
    <p:extLst>
      <p:ext uri="{BB962C8B-B14F-4D97-AF65-F5344CB8AC3E}">
        <p14:creationId xmlns:p14="http://schemas.microsoft.com/office/powerpoint/2010/main" val="987054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5CF2-6D42-1B69-30BE-461A6CC61AE0}"/>
              </a:ext>
            </a:extLst>
          </p:cNvPr>
          <p:cNvSpPr>
            <a:spLocks noGrp="1"/>
          </p:cNvSpPr>
          <p:nvPr>
            <p:ph type="title"/>
          </p:nvPr>
        </p:nvSpPr>
        <p:spPr>
          <a:xfrm>
            <a:off x="550863" y="273845"/>
            <a:ext cx="11090275" cy="984884"/>
          </a:xfrm>
        </p:spPr>
        <p:txBody>
          <a:bodyPr/>
          <a:lstStyle/>
          <a:p>
            <a:pPr algn="ctr"/>
            <a:r>
              <a:rPr lang="en-US" dirty="0"/>
              <a:t>Note: Both of the websites I’m showing today do require a sign-up for you to create them. </a:t>
            </a:r>
          </a:p>
        </p:txBody>
      </p:sp>
      <p:sp>
        <p:nvSpPr>
          <p:cNvPr id="3" name="Content Placeholder 2">
            <a:extLst>
              <a:ext uri="{FF2B5EF4-FFF2-40B4-BE49-F238E27FC236}">
                <a16:creationId xmlns:a16="http://schemas.microsoft.com/office/drawing/2014/main" id="{7669FD9D-82A2-2C0C-5194-4C6E7A38EC61}"/>
              </a:ext>
            </a:extLst>
          </p:cNvPr>
          <p:cNvSpPr>
            <a:spLocks noGrp="1"/>
          </p:cNvSpPr>
          <p:nvPr>
            <p:ph idx="1"/>
          </p:nvPr>
        </p:nvSpPr>
        <p:spPr>
          <a:xfrm>
            <a:off x="270344" y="1407382"/>
            <a:ext cx="11370793" cy="4685444"/>
          </a:xfrm>
        </p:spPr>
        <p:txBody>
          <a:bodyPr/>
          <a:lstStyle/>
          <a:p>
            <a:r>
              <a:rPr lang="en-US" sz="3200" dirty="0">
                <a:solidFill>
                  <a:srgbClr val="FFFFFF"/>
                </a:solidFill>
              </a:rPr>
              <a:t>However, sign-up is FREE, and students do NOT need to have an account to use either of these websites!! </a:t>
            </a:r>
          </a:p>
          <a:p>
            <a:r>
              <a:rPr lang="en-US" sz="3200" dirty="0">
                <a:solidFill>
                  <a:srgbClr val="FFFFFF"/>
                </a:solidFill>
              </a:rPr>
              <a:t>These websites can also easily be utilized during in-person, hybrid, OR online courses – very versatile! </a:t>
            </a:r>
          </a:p>
        </p:txBody>
      </p:sp>
      <p:sp>
        <p:nvSpPr>
          <p:cNvPr id="7" name="Slide Number Placeholder 6">
            <a:extLst>
              <a:ext uri="{FF2B5EF4-FFF2-40B4-BE49-F238E27FC236}">
                <a16:creationId xmlns:a16="http://schemas.microsoft.com/office/drawing/2014/main" id="{5BACF62C-14A0-FBED-697C-F130B5A3D1E6}"/>
              </a:ext>
            </a:extLst>
          </p:cNvPr>
          <p:cNvSpPr>
            <a:spLocks noGrp="1"/>
          </p:cNvSpPr>
          <p:nvPr>
            <p:ph type="sldNum" sz="quarter" idx="12"/>
          </p:nvPr>
        </p:nvSpPr>
        <p:spPr/>
        <p:txBody>
          <a:bodyPr/>
          <a:lstStyle/>
          <a:p>
            <a:fld id="{DBA1B0FB-D917-4C8C-928F-313BD683BF39}" type="slidenum">
              <a:rPr lang="en-US" smtClean="0"/>
              <a:t>16</a:t>
            </a:fld>
            <a:endParaRPr lang="en-US"/>
          </a:p>
        </p:txBody>
      </p:sp>
      <p:pic>
        <p:nvPicPr>
          <p:cNvPr id="9" name="Picture 8">
            <a:extLst>
              <a:ext uri="{FF2B5EF4-FFF2-40B4-BE49-F238E27FC236}">
                <a16:creationId xmlns:a16="http://schemas.microsoft.com/office/drawing/2014/main" id="{3480576E-5D10-9B97-16C0-A7D218831D03}"/>
              </a:ext>
            </a:extLst>
          </p:cNvPr>
          <p:cNvPicPr>
            <a:picLocks noChangeAspect="1"/>
          </p:cNvPicPr>
          <p:nvPr/>
        </p:nvPicPr>
        <p:blipFill>
          <a:blip r:embed="rId2"/>
          <a:stretch>
            <a:fillRect/>
          </a:stretch>
        </p:blipFill>
        <p:spPr>
          <a:xfrm>
            <a:off x="8626818" y="3342184"/>
            <a:ext cx="1868904" cy="3318916"/>
          </a:xfrm>
          <a:prstGeom prst="rect">
            <a:avLst/>
          </a:prstGeom>
        </p:spPr>
      </p:pic>
      <p:pic>
        <p:nvPicPr>
          <p:cNvPr id="11" name="Picture 10" descr="A screenshot of a computer">
            <a:extLst>
              <a:ext uri="{FF2B5EF4-FFF2-40B4-BE49-F238E27FC236}">
                <a16:creationId xmlns:a16="http://schemas.microsoft.com/office/drawing/2014/main" id="{2543155D-71A4-E85C-A80F-8822214EFAF9}"/>
              </a:ext>
            </a:extLst>
          </p:cNvPr>
          <p:cNvPicPr>
            <a:picLocks noChangeAspect="1"/>
          </p:cNvPicPr>
          <p:nvPr/>
        </p:nvPicPr>
        <p:blipFill>
          <a:blip r:embed="rId3"/>
          <a:stretch>
            <a:fillRect/>
          </a:stretch>
        </p:blipFill>
        <p:spPr>
          <a:xfrm>
            <a:off x="3189547" y="3975652"/>
            <a:ext cx="4658042" cy="2608504"/>
          </a:xfrm>
          <a:prstGeom prst="rect">
            <a:avLst/>
          </a:prstGeom>
        </p:spPr>
      </p:pic>
    </p:spTree>
    <p:extLst>
      <p:ext uri="{BB962C8B-B14F-4D97-AF65-F5344CB8AC3E}">
        <p14:creationId xmlns:p14="http://schemas.microsoft.com/office/powerpoint/2010/main" val="141851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0226-3742-0F5B-C503-7C5862596719}"/>
              </a:ext>
            </a:extLst>
          </p:cNvPr>
          <p:cNvSpPr>
            <a:spLocks noGrp="1"/>
          </p:cNvSpPr>
          <p:nvPr>
            <p:ph type="title"/>
          </p:nvPr>
        </p:nvSpPr>
        <p:spPr/>
        <p:txBody>
          <a:bodyPr/>
          <a:lstStyle/>
          <a:p>
            <a:pPr algn="ctr"/>
            <a:r>
              <a:rPr lang="en-US" dirty="0"/>
              <a:t>Any questions? </a:t>
            </a:r>
          </a:p>
        </p:txBody>
      </p:sp>
      <p:sp>
        <p:nvSpPr>
          <p:cNvPr id="3" name="Content Placeholder 2">
            <a:extLst>
              <a:ext uri="{FF2B5EF4-FFF2-40B4-BE49-F238E27FC236}">
                <a16:creationId xmlns:a16="http://schemas.microsoft.com/office/drawing/2014/main" id="{491515E3-96FE-3A56-29B5-C8E16AB8F692}"/>
              </a:ext>
            </a:extLst>
          </p:cNvPr>
          <p:cNvSpPr>
            <a:spLocks noGrp="1"/>
          </p:cNvSpPr>
          <p:nvPr>
            <p:ph idx="1"/>
          </p:nvPr>
        </p:nvSpPr>
        <p:spPr>
          <a:xfrm>
            <a:off x="550862" y="1750060"/>
            <a:ext cx="11090275" cy="4342765"/>
          </a:xfrm>
        </p:spPr>
        <p:txBody>
          <a:bodyPr/>
          <a:lstStyle/>
          <a:p>
            <a:pPr algn="ctr"/>
            <a:r>
              <a:rPr lang="en-US" sz="2800" dirty="0">
                <a:solidFill>
                  <a:srgbClr val="FFFFFF"/>
                </a:solidFill>
              </a:rPr>
              <a:t>If you’d ever like to try anything like Padlet or Nearpod and need additional assistance, feel free to e-mail the instructional designer: </a:t>
            </a:r>
          </a:p>
          <a:p>
            <a:pPr algn="ctr"/>
            <a:r>
              <a:rPr lang="en-US" sz="2800" dirty="0">
                <a:solidFill>
                  <a:srgbClr val="FFFFFF"/>
                </a:solidFill>
                <a:hlinkClick r:id="rId2"/>
              </a:rPr>
              <a:t>melissa.daniels@simpson.edu</a:t>
            </a:r>
            <a:r>
              <a:rPr lang="en-US" sz="2800" dirty="0">
                <a:solidFill>
                  <a:srgbClr val="FFFFFF"/>
                </a:solidFill>
              </a:rPr>
              <a:t> </a:t>
            </a:r>
          </a:p>
          <a:p>
            <a:pPr algn="ctr"/>
            <a:endParaRPr lang="en-US" sz="2800" dirty="0">
              <a:solidFill>
                <a:srgbClr val="FFFFFF"/>
              </a:solidFill>
            </a:endParaRPr>
          </a:p>
          <a:p>
            <a:pPr algn="ctr"/>
            <a:r>
              <a:rPr lang="en-US" sz="2800" dirty="0">
                <a:solidFill>
                  <a:srgbClr val="FFFFFF"/>
                </a:solidFill>
              </a:rPr>
              <a:t>I am happy to help you! </a:t>
            </a:r>
          </a:p>
        </p:txBody>
      </p:sp>
      <p:sp>
        <p:nvSpPr>
          <p:cNvPr id="7" name="Slide Number Placeholder 6">
            <a:extLst>
              <a:ext uri="{FF2B5EF4-FFF2-40B4-BE49-F238E27FC236}">
                <a16:creationId xmlns:a16="http://schemas.microsoft.com/office/drawing/2014/main" id="{B6272D75-03A4-9590-835C-C12ED59A911A}"/>
              </a:ext>
            </a:extLst>
          </p:cNvPr>
          <p:cNvSpPr>
            <a:spLocks noGrp="1"/>
          </p:cNvSpPr>
          <p:nvPr>
            <p:ph type="sldNum" sz="quarter" idx="12"/>
          </p:nvPr>
        </p:nvSpPr>
        <p:spPr/>
        <p:txBody>
          <a:bodyPr/>
          <a:lstStyle/>
          <a:p>
            <a:fld id="{DBA1B0FB-D917-4C8C-928F-313BD683BF39}" type="slidenum">
              <a:rPr lang="en-US" smtClean="0"/>
              <a:t>17</a:t>
            </a:fld>
            <a:endParaRPr lang="en-US"/>
          </a:p>
        </p:txBody>
      </p:sp>
    </p:spTree>
    <p:extLst>
      <p:ext uri="{BB962C8B-B14F-4D97-AF65-F5344CB8AC3E}">
        <p14:creationId xmlns:p14="http://schemas.microsoft.com/office/powerpoint/2010/main" val="119172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2" y="2677306"/>
            <a:ext cx="4223939" cy="3415519"/>
          </a:xfrm>
        </p:spPr>
        <p:txBody>
          <a:bodyPr/>
          <a:lstStyle/>
          <a:p>
            <a:r>
              <a:rPr lang="en-US" dirty="0">
                <a:solidFill>
                  <a:srgbClr val="FFFFFF"/>
                </a:solidFill>
              </a:rPr>
              <a:t>The purpose of using tech apps as formative assessment</a:t>
            </a:r>
          </a:p>
          <a:p>
            <a:r>
              <a:rPr lang="en-US" dirty="0">
                <a:solidFill>
                  <a:srgbClr val="FFFFFF"/>
                </a:solidFill>
              </a:rPr>
              <a:t>Padlet – what it is and how to use it</a:t>
            </a:r>
          </a:p>
          <a:p>
            <a:r>
              <a:rPr lang="en-US" dirty="0">
                <a:solidFill>
                  <a:srgbClr val="FFFFFF"/>
                </a:solidFill>
              </a:rPr>
              <a:t>Nearpod – what it is and how to use it</a:t>
            </a:r>
          </a:p>
          <a:p>
            <a:r>
              <a:rPr lang="en-US" dirty="0">
                <a:solidFill>
                  <a:srgbClr val="FFFFFF"/>
                </a:solidFill>
              </a:rPr>
              <a:t>Q&amp;A  </a:t>
            </a:r>
          </a:p>
          <a:p>
            <a:r>
              <a:rPr lang="en-US" dirty="0">
                <a:solidFill>
                  <a:srgbClr val="FFFFFF"/>
                </a:solidFill>
              </a:rPr>
              <a:t>*NOTE*: This presentation will be interactive so you can actually play with these apps a little bit!! </a:t>
            </a:r>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F3AB-865F-10A1-5234-13AA6B0B1973}"/>
              </a:ext>
            </a:extLst>
          </p:cNvPr>
          <p:cNvSpPr>
            <a:spLocks noGrp="1"/>
          </p:cNvSpPr>
          <p:nvPr>
            <p:ph type="title"/>
          </p:nvPr>
        </p:nvSpPr>
        <p:spPr>
          <a:xfrm>
            <a:off x="550863" y="196901"/>
            <a:ext cx="11090275" cy="1178675"/>
          </a:xfrm>
        </p:spPr>
        <p:txBody>
          <a:bodyPr/>
          <a:lstStyle/>
          <a:p>
            <a:pPr algn="ctr"/>
            <a:r>
              <a:rPr lang="en-US" dirty="0"/>
              <a:t>Technology apps – why use them during in-person courses (as well as online)? </a:t>
            </a:r>
          </a:p>
        </p:txBody>
      </p:sp>
      <p:graphicFrame>
        <p:nvGraphicFramePr>
          <p:cNvPr id="13" name="Content Placeholder 2">
            <a:extLst>
              <a:ext uri="{FF2B5EF4-FFF2-40B4-BE49-F238E27FC236}">
                <a16:creationId xmlns:a16="http://schemas.microsoft.com/office/drawing/2014/main" id="{F00E0FD8-FEDE-8E72-0AED-54C2AD01417B}"/>
              </a:ext>
            </a:extLst>
          </p:cNvPr>
          <p:cNvGraphicFramePr>
            <a:graphicFrameLocks noGrp="1"/>
          </p:cNvGraphicFramePr>
          <p:nvPr>
            <p:ph idx="1"/>
            <p:extLst>
              <p:ext uri="{D42A27DB-BD31-4B8C-83A1-F6EECF244321}">
                <p14:modId xmlns:p14="http://schemas.microsoft.com/office/powerpoint/2010/main" val="24191720"/>
              </p:ext>
            </p:extLst>
          </p:nvPr>
        </p:nvGraphicFramePr>
        <p:xfrm>
          <a:off x="495204" y="1471764"/>
          <a:ext cx="11758183" cy="5035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F15B867C-9363-CE2D-DFB9-66630512F6BD}"/>
              </a:ext>
            </a:extLst>
          </p:cNvPr>
          <p:cNvSpPr>
            <a:spLocks noGrp="1"/>
          </p:cNvSpPr>
          <p:nvPr>
            <p:ph type="sldNum" sz="quarter" idx="12"/>
          </p:nvPr>
        </p:nvSpPr>
        <p:spPr/>
        <p:txBody>
          <a:bodyPr/>
          <a:lstStyle/>
          <a:p>
            <a:fld id="{DBA1B0FB-D917-4C8C-928F-313BD683BF39}" type="slidenum">
              <a:rPr lang="en-US" smtClean="0"/>
              <a:t>3</a:t>
            </a:fld>
            <a:endParaRPr lang="en-US"/>
          </a:p>
        </p:txBody>
      </p:sp>
      <p:pic>
        <p:nvPicPr>
          <p:cNvPr id="9" name="Picture 8" descr="Graphical user interface">
            <a:extLst>
              <a:ext uri="{FF2B5EF4-FFF2-40B4-BE49-F238E27FC236}">
                <a16:creationId xmlns:a16="http://schemas.microsoft.com/office/drawing/2014/main" id="{2B760FD2-7A2B-4659-E316-C2C7FCEDFA22}"/>
              </a:ext>
            </a:extLst>
          </p:cNvPr>
          <p:cNvPicPr>
            <a:picLocks noChangeAspect="1"/>
          </p:cNvPicPr>
          <p:nvPr/>
        </p:nvPicPr>
        <p:blipFill>
          <a:blip r:embed="rId7"/>
          <a:stretch>
            <a:fillRect/>
          </a:stretch>
        </p:blipFill>
        <p:spPr>
          <a:xfrm>
            <a:off x="4163834" y="3347887"/>
            <a:ext cx="2862468" cy="1431234"/>
          </a:xfrm>
          <a:prstGeom prst="rect">
            <a:avLst/>
          </a:prstGeom>
        </p:spPr>
      </p:pic>
    </p:spTree>
    <p:extLst>
      <p:ext uri="{BB962C8B-B14F-4D97-AF65-F5344CB8AC3E}">
        <p14:creationId xmlns:p14="http://schemas.microsoft.com/office/powerpoint/2010/main" val="235921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25AE-7B80-F17E-D38A-AFA6BA9A9911}"/>
              </a:ext>
            </a:extLst>
          </p:cNvPr>
          <p:cNvSpPr>
            <a:spLocks noGrp="1"/>
          </p:cNvSpPr>
          <p:nvPr>
            <p:ph type="title"/>
          </p:nvPr>
        </p:nvSpPr>
        <p:spPr/>
        <p:txBody>
          <a:bodyPr/>
          <a:lstStyle/>
          <a:p>
            <a:pPr algn="ctr"/>
            <a:r>
              <a:rPr lang="en-US" sz="4800" dirty="0"/>
              <a:t>Padlet </a:t>
            </a:r>
          </a:p>
        </p:txBody>
      </p:sp>
      <p:sp>
        <p:nvSpPr>
          <p:cNvPr id="3" name="Content Placeholder 2">
            <a:extLst>
              <a:ext uri="{FF2B5EF4-FFF2-40B4-BE49-F238E27FC236}">
                <a16:creationId xmlns:a16="http://schemas.microsoft.com/office/drawing/2014/main" id="{E9B43F1F-730E-A327-FF02-08BCA901E706}"/>
              </a:ext>
            </a:extLst>
          </p:cNvPr>
          <p:cNvSpPr>
            <a:spLocks noGrp="1"/>
          </p:cNvSpPr>
          <p:nvPr>
            <p:ph idx="1"/>
          </p:nvPr>
        </p:nvSpPr>
        <p:spPr>
          <a:xfrm>
            <a:off x="6093295" y="1637969"/>
            <a:ext cx="5547842" cy="4454856"/>
          </a:xfrm>
        </p:spPr>
        <p:txBody>
          <a:bodyPr/>
          <a:lstStyle/>
          <a:p>
            <a:r>
              <a:rPr lang="en-US" sz="2400" dirty="0">
                <a:hlinkClick r:id="rId2"/>
              </a:rPr>
              <a:t>https://padlet.com/</a:t>
            </a:r>
            <a:endParaRPr lang="en-US" sz="2400" dirty="0"/>
          </a:p>
          <a:p>
            <a:r>
              <a:rPr lang="en-US" sz="2400" dirty="0">
                <a:solidFill>
                  <a:srgbClr val="FFFFFF"/>
                </a:solidFill>
              </a:rPr>
              <a:t>Padlet is a space in which students can make a quick note about something they have learned or experienced in class.</a:t>
            </a:r>
          </a:p>
          <a:p>
            <a:r>
              <a:rPr lang="en-US" sz="2400" dirty="0">
                <a:solidFill>
                  <a:srgbClr val="FFFFFF"/>
                </a:solidFill>
              </a:rPr>
              <a:t>Think of it as a digital exit ticket – a quick way to compile informal bits of information. </a:t>
            </a:r>
          </a:p>
          <a:p>
            <a:r>
              <a:rPr lang="en-US" sz="2400" dirty="0">
                <a:solidFill>
                  <a:srgbClr val="FFFFFF"/>
                </a:solidFill>
              </a:rPr>
              <a:t>Plus, it’s free! </a:t>
            </a:r>
          </a:p>
          <a:p>
            <a:endParaRPr lang="en-US" dirty="0"/>
          </a:p>
        </p:txBody>
      </p:sp>
      <p:sp>
        <p:nvSpPr>
          <p:cNvPr id="7" name="Slide Number Placeholder 6">
            <a:extLst>
              <a:ext uri="{FF2B5EF4-FFF2-40B4-BE49-F238E27FC236}">
                <a16:creationId xmlns:a16="http://schemas.microsoft.com/office/drawing/2014/main" id="{F6E715DB-D108-6E9F-1C19-3337310A6D88}"/>
              </a:ext>
            </a:extLst>
          </p:cNvPr>
          <p:cNvSpPr>
            <a:spLocks noGrp="1"/>
          </p:cNvSpPr>
          <p:nvPr>
            <p:ph type="sldNum" sz="quarter" idx="12"/>
          </p:nvPr>
        </p:nvSpPr>
        <p:spPr/>
        <p:txBody>
          <a:bodyPr/>
          <a:lstStyle/>
          <a:p>
            <a:fld id="{DBA1B0FB-D917-4C8C-928F-313BD683BF39}" type="slidenum">
              <a:rPr lang="en-US" smtClean="0"/>
              <a:t>4</a:t>
            </a:fld>
            <a:endParaRPr lang="en-US"/>
          </a:p>
        </p:txBody>
      </p:sp>
      <p:pic>
        <p:nvPicPr>
          <p:cNvPr id="9" name="Picture 8" descr="Graphical user interface, application, website">
            <a:extLst>
              <a:ext uri="{FF2B5EF4-FFF2-40B4-BE49-F238E27FC236}">
                <a16:creationId xmlns:a16="http://schemas.microsoft.com/office/drawing/2014/main" id="{E69A5F82-4F50-B174-12F1-C474AED5852D}"/>
              </a:ext>
            </a:extLst>
          </p:cNvPr>
          <p:cNvPicPr>
            <a:picLocks noChangeAspect="1"/>
          </p:cNvPicPr>
          <p:nvPr/>
        </p:nvPicPr>
        <p:blipFill>
          <a:blip r:embed="rId3"/>
          <a:stretch>
            <a:fillRect/>
          </a:stretch>
        </p:blipFill>
        <p:spPr>
          <a:xfrm>
            <a:off x="154336" y="1874654"/>
            <a:ext cx="5756420" cy="3108692"/>
          </a:xfrm>
          <a:prstGeom prst="rect">
            <a:avLst/>
          </a:prstGeom>
        </p:spPr>
      </p:pic>
    </p:spTree>
    <p:extLst>
      <p:ext uri="{BB962C8B-B14F-4D97-AF65-F5344CB8AC3E}">
        <p14:creationId xmlns:p14="http://schemas.microsoft.com/office/powerpoint/2010/main" val="32571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3F54-2A52-848F-0542-0BE0827F191C}"/>
              </a:ext>
            </a:extLst>
          </p:cNvPr>
          <p:cNvSpPr>
            <a:spLocks noGrp="1"/>
          </p:cNvSpPr>
          <p:nvPr>
            <p:ph type="title"/>
          </p:nvPr>
        </p:nvSpPr>
        <p:spPr>
          <a:xfrm>
            <a:off x="550862" y="549051"/>
            <a:ext cx="11090275" cy="984885"/>
          </a:xfrm>
        </p:spPr>
        <p:txBody>
          <a:bodyPr/>
          <a:lstStyle/>
          <a:p>
            <a:pPr algn="ctr"/>
            <a:r>
              <a:rPr lang="en-US" dirty="0"/>
              <a:t>How to create a Padlet – VERY EASY! </a:t>
            </a:r>
          </a:p>
        </p:txBody>
      </p:sp>
      <p:sp>
        <p:nvSpPr>
          <p:cNvPr id="3" name="Content Placeholder 2">
            <a:extLst>
              <a:ext uri="{FF2B5EF4-FFF2-40B4-BE49-F238E27FC236}">
                <a16:creationId xmlns:a16="http://schemas.microsoft.com/office/drawing/2014/main" id="{0B9E8BD9-8AC2-1177-72A8-E288F02FC406}"/>
              </a:ext>
            </a:extLst>
          </p:cNvPr>
          <p:cNvSpPr>
            <a:spLocks noGrp="1"/>
          </p:cNvSpPr>
          <p:nvPr>
            <p:ph idx="1"/>
          </p:nvPr>
        </p:nvSpPr>
        <p:spPr>
          <a:xfrm>
            <a:off x="190832" y="1258886"/>
            <a:ext cx="11450306" cy="4833940"/>
          </a:xfrm>
        </p:spPr>
        <p:txBody>
          <a:bodyPr/>
          <a:lstStyle/>
          <a:p>
            <a:r>
              <a:rPr lang="en-US" sz="2400" dirty="0">
                <a:solidFill>
                  <a:srgbClr val="FFFFFF"/>
                </a:solidFill>
              </a:rPr>
              <a:t>Click “Make a Padlet”</a:t>
            </a:r>
          </a:p>
          <a:p>
            <a:r>
              <a:rPr lang="en-US" sz="2400" dirty="0">
                <a:solidFill>
                  <a:srgbClr val="FFFFFF"/>
                </a:solidFill>
              </a:rPr>
              <a:t>Choose your layout! </a:t>
            </a:r>
          </a:p>
        </p:txBody>
      </p:sp>
      <p:sp>
        <p:nvSpPr>
          <p:cNvPr id="7" name="Slide Number Placeholder 6">
            <a:extLst>
              <a:ext uri="{FF2B5EF4-FFF2-40B4-BE49-F238E27FC236}">
                <a16:creationId xmlns:a16="http://schemas.microsoft.com/office/drawing/2014/main" id="{DF5FCEC2-DD4F-5BB7-1956-15F0F0713D7A}"/>
              </a:ext>
            </a:extLst>
          </p:cNvPr>
          <p:cNvSpPr>
            <a:spLocks noGrp="1"/>
          </p:cNvSpPr>
          <p:nvPr>
            <p:ph type="sldNum" sz="quarter" idx="12"/>
          </p:nvPr>
        </p:nvSpPr>
        <p:spPr/>
        <p:txBody>
          <a:bodyPr/>
          <a:lstStyle/>
          <a:p>
            <a:fld id="{DBA1B0FB-D917-4C8C-928F-313BD683BF39}" type="slidenum">
              <a:rPr lang="en-US" smtClean="0"/>
              <a:t>5</a:t>
            </a:fld>
            <a:endParaRPr lang="en-US"/>
          </a:p>
        </p:txBody>
      </p:sp>
      <p:pic>
        <p:nvPicPr>
          <p:cNvPr id="9" name="Picture 8">
            <a:extLst>
              <a:ext uri="{FF2B5EF4-FFF2-40B4-BE49-F238E27FC236}">
                <a16:creationId xmlns:a16="http://schemas.microsoft.com/office/drawing/2014/main" id="{03E772C5-F559-A86E-C7AF-A590D7811237}"/>
              </a:ext>
            </a:extLst>
          </p:cNvPr>
          <p:cNvPicPr>
            <a:picLocks noChangeAspect="1"/>
          </p:cNvPicPr>
          <p:nvPr/>
        </p:nvPicPr>
        <p:blipFill>
          <a:blip r:embed="rId2"/>
          <a:stretch>
            <a:fillRect/>
          </a:stretch>
        </p:blipFill>
        <p:spPr>
          <a:xfrm>
            <a:off x="3280980" y="1249865"/>
            <a:ext cx="1867062" cy="823031"/>
          </a:xfrm>
          <a:prstGeom prst="rect">
            <a:avLst/>
          </a:prstGeom>
        </p:spPr>
      </p:pic>
      <p:pic>
        <p:nvPicPr>
          <p:cNvPr id="11" name="Picture 10">
            <a:extLst>
              <a:ext uri="{FF2B5EF4-FFF2-40B4-BE49-F238E27FC236}">
                <a16:creationId xmlns:a16="http://schemas.microsoft.com/office/drawing/2014/main" id="{E058EE7E-A61C-7657-B42B-04247A9EF20D}"/>
              </a:ext>
            </a:extLst>
          </p:cNvPr>
          <p:cNvPicPr>
            <a:picLocks noChangeAspect="1"/>
          </p:cNvPicPr>
          <p:nvPr/>
        </p:nvPicPr>
        <p:blipFill>
          <a:blip r:embed="rId3"/>
          <a:stretch>
            <a:fillRect/>
          </a:stretch>
        </p:blipFill>
        <p:spPr>
          <a:xfrm>
            <a:off x="811696" y="2425146"/>
            <a:ext cx="4336346" cy="3981771"/>
          </a:xfrm>
          <a:prstGeom prst="rect">
            <a:avLst/>
          </a:prstGeom>
        </p:spPr>
      </p:pic>
      <p:sp>
        <p:nvSpPr>
          <p:cNvPr id="12" name="TextBox 11">
            <a:extLst>
              <a:ext uri="{FF2B5EF4-FFF2-40B4-BE49-F238E27FC236}">
                <a16:creationId xmlns:a16="http://schemas.microsoft.com/office/drawing/2014/main" id="{8E9FCFB3-7F37-3AE1-0E30-3F8B100FB0F8}"/>
              </a:ext>
            </a:extLst>
          </p:cNvPr>
          <p:cNvSpPr txBox="1"/>
          <p:nvPr/>
        </p:nvSpPr>
        <p:spPr>
          <a:xfrm>
            <a:off x="5478448" y="1343770"/>
            <a:ext cx="6384897" cy="923330"/>
          </a:xfrm>
          <a:prstGeom prst="rect">
            <a:avLst/>
          </a:prstGeom>
          <a:noFill/>
        </p:spPr>
        <p:txBody>
          <a:bodyPr wrap="square" rtlCol="0">
            <a:spAutoFit/>
          </a:bodyPr>
          <a:lstStyle/>
          <a:p>
            <a:r>
              <a:rPr lang="en-US" dirty="0"/>
              <a:t>Modify your Padlet – give it a title, a certain color, etc.</a:t>
            </a:r>
          </a:p>
          <a:p>
            <a:endParaRPr lang="en-US" dirty="0"/>
          </a:p>
          <a:p>
            <a:r>
              <a:rPr lang="en-US" dirty="0"/>
              <a:t> </a:t>
            </a:r>
          </a:p>
        </p:txBody>
      </p:sp>
      <p:pic>
        <p:nvPicPr>
          <p:cNvPr id="14" name="Picture 13">
            <a:extLst>
              <a:ext uri="{FF2B5EF4-FFF2-40B4-BE49-F238E27FC236}">
                <a16:creationId xmlns:a16="http://schemas.microsoft.com/office/drawing/2014/main" id="{22FA587B-6BFE-1629-AB50-E4B3D225DD41}"/>
              </a:ext>
            </a:extLst>
          </p:cNvPr>
          <p:cNvPicPr>
            <a:picLocks noChangeAspect="1"/>
          </p:cNvPicPr>
          <p:nvPr/>
        </p:nvPicPr>
        <p:blipFill>
          <a:blip r:embed="rId4"/>
          <a:stretch>
            <a:fillRect/>
          </a:stretch>
        </p:blipFill>
        <p:spPr>
          <a:xfrm>
            <a:off x="7022377" y="1812751"/>
            <a:ext cx="2535091" cy="4894211"/>
          </a:xfrm>
          <a:prstGeom prst="rect">
            <a:avLst/>
          </a:prstGeom>
        </p:spPr>
      </p:pic>
    </p:spTree>
    <p:extLst>
      <p:ext uri="{BB962C8B-B14F-4D97-AF65-F5344CB8AC3E}">
        <p14:creationId xmlns:p14="http://schemas.microsoft.com/office/powerpoint/2010/main" val="391103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3DD75-38CE-E6D4-2F42-AB441EE078DA}"/>
              </a:ext>
            </a:extLst>
          </p:cNvPr>
          <p:cNvSpPr>
            <a:spLocks noGrp="1"/>
          </p:cNvSpPr>
          <p:nvPr>
            <p:ph type="title"/>
          </p:nvPr>
        </p:nvSpPr>
        <p:spPr/>
        <p:txBody>
          <a:bodyPr/>
          <a:lstStyle/>
          <a:p>
            <a:pPr algn="ctr"/>
            <a:r>
              <a:rPr lang="en-US" dirty="0"/>
              <a:t>How to Create a Padlet </a:t>
            </a:r>
          </a:p>
        </p:txBody>
      </p:sp>
      <p:sp>
        <p:nvSpPr>
          <p:cNvPr id="3" name="Content Placeholder 2">
            <a:extLst>
              <a:ext uri="{FF2B5EF4-FFF2-40B4-BE49-F238E27FC236}">
                <a16:creationId xmlns:a16="http://schemas.microsoft.com/office/drawing/2014/main" id="{629D9B2A-61E5-982E-0FF9-843DA25DE33D}"/>
              </a:ext>
            </a:extLst>
          </p:cNvPr>
          <p:cNvSpPr>
            <a:spLocks noGrp="1"/>
          </p:cNvSpPr>
          <p:nvPr>
            <p:ph idx="1"/>
          </p:nvPr>
        </p:nvSpPr>
        <p:spPr>
          <a:xfrm>
            <a:off x="421419" y="1750060"/>
            <a:ext cx="11219718" cy="4342765"/>
          </a:xfrm>
        </p:spPr>
        <p:txBody>
          <a:bodyPr/>
          <a:lstStyle/>
          <a:p>
            <a:r>
              <a:rPr lang="en-US" sz="3200" dirty="0">
                <a:solidFill>
                  <a:srgbClr val="FFFFFF"/>
                </a:solidFill>
              </a:rPr>
              <a:t>Make sure to copy the address of your Padlet  - that is how you can display it to students! </a:t>
            </a:r>
          </a:p>
          <a:p>
            <a:r>
              <a:rPr lang="en-US" sz="3200" dirty="0">
                <a:solidFill>
                  <a:srgbClr val="FFFFFF"/>
                </a:solidFill>
              </a:rPr>
              <a:t>Click next – and that’s it! Your Padlet is ready to go! </a:t>
            </a:r>
          </a:p>
          <a:p>
            <a:endParaRPr lang="en-US" sz="2400" dirty="0">
              <a:solidFill>
                <a:srgbClr val="FFFFFF"/>
              </a:solidFill>
            </a:endParaRPr>
          </a:p>
          <a:p>
            <a:endParaRPr lang="en-US" dirty="0"/>
          </a:p>
        </p:txBody>
      </p:sp>
      <p:sp>
        <p:nvSpPr>
          <p:cNvPr id="7" name="Slide Number Placeholder 6">
            <a:extLst>
              <a:ext uri="{FF2B5EF4-FFF2-40B4-BE49-F238E27FC236}">
                <a16:creationId xmlns:a16="http://schemas.microsoft.com/office/drawing/2014/main" id="{27D78138-9DB2-36B1-CED2-475AA6DE690D}"/>
              </a:ext>
            </a:extLst>
          </p:cNvPr>
          <p:cNvSpPr>
            <a:spLocks noGrp="1"/>
          </p:cNvSpPr>
          <p:nvPr>
            <p:ph type="sldNum" sz="quarter" idx="12"/>
          </p:nvPr>
        </p:nvSpPr>
        <p:spPr/>
        <p:txBody>
          <a:bodyPr/>
          <a:lstStyle/>
          <a:p>
            <a:fld id="{DBA1B0FB-D917-4C8C-928F-313BD683BF39}" type="slidenum">
              <a:rPr lang="en-US" smtClean="0"/>
              <a:t>6</a:t>
            </a:fld>
            <a:endParaRPr lang="en-US"/>
          </a:p>
        </p:txBody>
      </p:sp>
    </p:spTree>
    <p:extLst>
      <p:ext uri="{BB962C8B-B14F-4D97-AF65-F5344CB8AC3E}">
        <p14:creationId xmlns:p14="http://schemas.microsoft.com/office/powerpoint/2010/main" val="378926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FFA3-2F28-494F-B5A7-40ED40A714EA}"/>
              </a:ext>
            </a:extLst>
          </p:cNvPr>
          <p:cNvSpPr>
            <a:spLocks noGrp="1"/>
          </p:cNvSpPr>
          <p:nvPr>
            <p:ph type="title"/>
          </p:nvPr>
        </p:nvSpPr>
        <p:spPr/>
        <p:txBody>
          <a:bodyPr/>
          <a:lstStyle/>
          <a:p>
            <a:pPr algn="ctr"/>
            <a:r>
              <a:rPr lang="en-US" dirty="0"/>
              <a:t>Writing on a Padlet </a:t>
            </a:r>
          </a:p>
        </p:txBody>
      </p:sp>
      <p:sp>
        <p:nvSpPr>
          <p:cNvPr id="3" name="Content Placeholder 2">
            <a:extLst>
              <a:ext uri="{FF2B5EF4-FFF2-40B4-BE49-F238E27FC236}">
                <a16:creationId xmlns:a16="http://schemas.microsoft.com/office/drawing/2014/main" id="{F9EDD494-3295-29DA-6045-F73C7CD45958}"/>
              </a:ext>
            </a:extLst>
          </p:cNvPr>
          <p:cNvSpPr>
            <a:spLocks noGrp="1"/>
          </p:cNvSpPr>
          <p:nvPr>
            <p:ph idx="1"/>
          </p:nvPr>
        </p:nvSpPr>
        <p:spPr>
          <a:xfrm>
            <a:off x="492981" y="1750060"/>
            <a:ext cx="11148156" cy="4342765"/>
          </a:xfrm>
        </p:spPr>
        <p:txBody>
          <a:bodyPr/>
          <a:lstStyle/>
          <a:p>
            <a:r>
              <a:rPr lang="en-US" sz="2000" dirty="0">
                <a:solidFill>
                  <a:srgbClr val="FFFFFF"/>
                </a:solidFill>
              </a:rPr>
              <a:t>To contribute to a Padlet – </a:t>
            </a:r>
          </a:p>
          <a:p>
            <a:r>
              <a:rPr lang="en-US" sz="2000" dirty="0">
                <a:solidFill>
                  <a:srgbClr val="FFFFFF"/>
                </a:solidFill>
              </a:rPr>
              <a:t>Click on the link provided </a:t>
            </a:r>
          </a:p>
          <a:p>
            <a:r>
              <a:rPr lang="en-US" sz="2000" dirty="0">
                <a:solidFill>
                  <a:srgbClr val="FFFFFF"/>
                </a:solidFill>
              </a:rPr>
              <a:t>Press the + sign at the bottom of the screen</a:t>
            </a:r>
          </a:p>
          <a:p>
            <a:r>
              <a:rPr lang="en-US" sz="2000" dirty="0">
                <a:solidFill>
                  <a:srgbClr val="FFFFFF"/>
                </a:solidFill>
              </a:rPr>
              <a:t>Students can add text, pictures, links, etc.!  </a:t>
            </a:r>
          </a:p>
          <a:p>
            <a:endParaRPr lang="en-US" dirty="0"/>
          </a:p>
        </p:txBody>
      </p:sp>
      <p:sp>
        <p:nvSpPr>
          <p:cNvPr id="7" name="Slide Number Placeholder 6">
            <a:extLst>
              <a:ext uri="{FF2B5EF4-FFF2-40B4-BE49-F238E27FC236}">
                <a16:creationId xmlns:a16="http://schemas.microsoft.com/office/drawing/2014/main" id="{8CFF210E-577F-8327-9D5E-B8C20F7201F6}"/>
              </a:ext>
            </a:extLst>
          </p:cNvPr>
          <p:cNvSpPr>
            <a:spLocks noGrp="1"/>
          </p:cNvSpPr>
          <p:nvPr>
            <p:ph type="sldNum" sz="quarter" idx="12"/>
          </p:nvPr>
        </p:nvSpPr>
        <p:spPr/>
        <p:txBody>
          <a:bodyPr/>
          <a:lstStyle/>
          <a:p>
            <a:fld id="{DBA1B0FB-D917-4C8C-928F-313BD683BF39}" type="slidenum">
              <a:rPr lang="en-US" smtClean="0"/>
              <a:t>7</a:t>
            </a:fld>
            <a:endParaRPr lang="en-US"/>
          </a:p>
        </p:txBody>
      </p:sp>
      <p:pic>
        <p:nvPicPr>
          <p:cNvPr id="9" name="Picture 8">
            <a:extLst>
              <a:ext uri="{FF2B5EF4-FFF2-40B4-BE49-F238E27FC236}">
                <a16:creationId xmlns:a16="http://schemas.microsoft.com/office/drawing/2014/main" id="{B10F26DE-6396-34FC-6DD3-C18D3A914C03}"/>
              </a:ext>
            </a:extLst>
          </p:cNvPr>
          <p:cNvPicPr>
            <a:picLocks noChangeAspect="1"/>
          </p:cNvPicPr>
          <p:nvPr/>
        </p:nvPicPr>
        <p:blipFill>
          <a:blip r:embed="rId2"/>
          <a:stretch>
            <a:fillRect/>
          </a:stretch>
        </p:blipFill>
        <p:spPr>
          <a:xfrm>
            <a:off x="5335095" y="2213781"/>
            <a:ext cx="3526403" cy="3879044"/>
          </a:xfrm>
          <a:prstGeom prst="rect">
            <a:avLst/>
          </a:prstGeom>
        </p:spPr>
      </p:pic>
      <p:pic>
        <p:nvPicPr>
          <p:cNvPr id="11" name="Picture 10">
            <a:extLst>
              <a:ext uri="{FF2B5EF4-FFF2-40B4-BE49-F238E27FC236}">
                <a16:creationId xmlns:a16="http://schemas.microsoft.com/office/drawing/2014/main" id="{054F5393-4288-96E9-8E99-579D87D7014E}"/>
              </a:ext>
            </a:extLst>
          </p:cNvPr>
          <p:cNvPicPr>
            <a:picLocks noChangeAspect="1"/>
          </p:cNvPicPr>
          <p:nvPr/>
        </p:nvPicPr>
        <p:blipFill>
          <a:blip r:embed="rId3"/>
          <a:stretch>
            <a:fillRect/>
          </a:stretch>
        </p:blipFill>
        <p:spPr>
          <a:xfrm>
            <a:off x="8521216" y="1997881"/>
            <a:ext cx="2855293" cy="2775345"/>
          </a:xfrm>
          <a:prstGeom prst="rect">
            <a:avLst/>
          </a:prstGeom>
        </p:spPr>
      </p:pic>
      <p:sp>
        <p:nvSpPr>
          <p:cNvPr id="12" name="TextBox 11">
            <a:extLst>
              <a:ext uri="{FF2B5EF4-FFF2-40B4-BE49-F238E27FC236}">
                <a16:creationId xmlns:a16="http://schemas.microsoft.com/office/drawing/2014/main" id="{470643C2-EB5B-4A2E-92A5-163AB2121B30}"/>
              </a:ext>
            </a:extLst>
          </p:cNvPr>
          <p:cNvSpPr txBox="1"/>
          <p:nvPr/>
        </p:nvSpPr>
        <p:spPr>
          <a:xfrm>
            <a:off x="8861498" y="1534159"/>
            <a:ext cx="2396436" cy="369332"/>
          </a:xfrm>
          <a:prstGeom prst="rect">
            <a:avLst/>
          </a:prstGeom>
          <a:noFill/>
        </p:spPr>
        <p:txBody>
          <a:bodyPr wrap="square" rtlCol="0">
            <a:spAutoFit/>
          </a:bodyPr>
          <a:lstStyle/>
          <a:p>
            <a:r>
              <a:rPr lang="en-US" dirty="0"/>
              <a:t>Then, click publish!</a:t>
            </a:r>
          </a:p>
        </p:txBody>
      </p:sp>
    </p:spTree>
    <p:extLst>
      <p:ext uri="{BB962C8B-B14F-4D97-AF65-F5344CB8AC3E}">
        <p14:creationId xmlns:p14="http://schemas.microsoft.com/office/powerpoint/2010/main" val="42299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B0125-CBEC-FCB1-49F5-EB37615F9956}"/>
              </a:ext>
            </a:extLst>
          </p:cNvPr>
          <p:cNvSpPr>
            <a:spLocks noGrp="1"/>
          </p:cNvSpPr>
          <p:nvPr>
            <p:ph type="title"/>
          </p:nvPr>
        </p:nvSpPr>
        <p:spPr/>
        <p:txBody>
          <a:bodyPr/>
          <a:lstStyle/>
          <a:p>
            <a:pPr algn="ctr"/>
            <a:r>
              <a:rPr lang="en-US" dirty="0"/>
              <a:t>Nearpod – an interactive way to present </a:t>
            </a:r>
          </a:p>
        </p:txBody>
      </p:sp>
      <p:pic>
        <p:nvPicPr>
          <p:cNvPr id="9" name="Content Placeholder 8" descr="Diagram&#10;&#10;Description automatically generated">
            <a:extLst>
              <a:ext uri="{FF2B5EF4-FFF2-40B4-BE49-F238E27FC236}">
                <a16:creationId xmlns:a16="http://schemas.microsoft.com/office/drawing/2014/main" id="{97C40638-FB82-D9BF-DE91-7A114A84FAE8}"/>
              </a:ext>
            </a:extLst>
          </p:cNvPr>
          <p:cNvPicPr>
            <a:picLocks noGrp="1" noChangeAspect="1"/>
          </p:cNvPicPr>
          <p:nvPr>
            <p:ph idx="1"/>
          </p:nvPr>
        </p:nvPicPr>
        <p:blipFill>
          <a:blip r:embed="rId2"/>
          <a:stretch>
            <a:fillRect/>
          </a:stretch>
        </p:blipFill>
        <p:spPr>
          <a:xfrm>
            <a:off x="4953794" y="2054225"/>
            <a:ext cx="6029325" cy="3733800"/>
          </a:xfrm>
        </p:spPr>
      </p:pic>
      <p:sp>
        <p:nvSpPr>
          <p:cNvPr id="4" name="Text Placeholder 3">
            <a:extLst>
              <a:ext uri="{FF2B5EF4-FFF2-40B4-BE49-F238E27FC236}">
                <a16:creationId xmlns:a16="http://schemas.microsoft.com/office/drawing/2014/main" id="{9867B2A1-BB41-8C6A-EE83-DC01F85C3031}"/>
              </a:ext>
            </a:extLst>
          </p:cNvPr>
          <p:cNvSpPr>
            <a:spLocks noGrp="1"/>
          </p:cNvSpPr>
          <p:nvPr>
            <p:ph type="body" sz="half" idx="2"/>
          </p:nvPr>
        </p:nvSpPr>
        <p:spPr/>
        <p:txBody>
          <a:bodyPr/>
          <a:lstStyle/>
          <a:p>
            <a:r>
              <a:rPr lang="en-US" sz="2000" dirty="0">
                <a:solidFill>
                  <a:srgbClr val="FFFFFF"/>
                </a:solidFill>
              </a:rPr>
              <a:t>Can be used in conjunction with PowerPoints you have already made </a:t>
            </a:r>
          </a:p>
          <a:p>
            <a:r>
              <a:rPr lang="en-US" sz="2000" dirty="0">
                <a:solidFill>
                  <a:srgbClr val="FFFFFF"/>
                </a:solidFill>
              </a:rPr>
              <a:t>Adds options for interactive activities like polls, quizzes, doodles/drawings, etc. </a:t>
            </a:r>
          </a:p>
          <a:p>
            <a:r>
              <a:rPr lang="en-US" sz="2000" dirty="0">
                <a:solidFill>
                  <a:srgbClr val="FFFFFF"/>
                </a:solidFill>
              </a:rPr>
              <a:t>Students can access Nearpod on their devices, while the instructor controls the content! </a:t>
            </a:r>
          </a:p>
          <a:p>
            <a:r>
              <a:rPr lang="en-US" sz="2000" dirty="0">
                <a:solidFill>
                  <a:srgbClr val="FFFFFF"/>
                </a:solidFill>
              </a:rPr>
              <a:t>It’s free to use! </a:t>
            </a:r>
          </a:p>
          <a:p>
            <a:endParaRPr lang="en-US" dirty="0"/>
          </a:p>
        </p:txBody>
      </p:sp>
      <p:sp>
        <p:nvSpPr>
          <p:cNvPr id="7" name="Slide Number Placeholder 6">
            <a:extLst>
              <a:ext uri="{FF2B5EF4-FFF2-40B4-BE49-F238E27FC236}">
                <a16:creationId xmlns:a16="http://schemas.microsoft.com/office/drawing/2014/main" id="{8FBD5095-0CA2-9B35-F3F1-B7C6B0FC3968}"/>
              </a:ext>
            </a:extLst>
          </p:cNvPr>
          <p:cNvSpPr>
            <a:spLocks noGrp="1"/>
          </p:cNvSpPr>
          <p:nvPr>
            <p:ph type="sldNum" sz="quarter" idx="12"/>
          </p:nvPr>
        </p:nvSpPr>
        <p:spPr/>
        <p:txBody>
          <a:bodyPr/>
          <a:lstStyle/>
          <a:p>
            <a:fld id="{DBA1B0FB-D917-4C8C-928F-313BD683BF39}" type="slidenum">
              <a:rPr lang="en-US" smtClean="0"/>
              <a:t>8</a:t>
            </a:fld>
            <a:endParaRPr lang="en-US"/>
          </a:p>
        </p:txBody>
      </p:sp>
    </p:spTree>
    <p:extLst>
      <p:ext uri="{BB962C8B-B14F-4D97-AF65-F5344CB8AC3E}">
        <p14:creationId xmlns:p14="http://schemas.microsoft.com/office/powerpoint/2010/main" val="257445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4D2F-0A78-5B36-5D6D-681BCCDE4130}"/>
              </a:ext>
            </a:extLst>
          </p:cNvPr>
          <p:cNvSpPr>
            <a:spLocks noGrp="1"/>
          </p:cNvSpPr>
          <p:nvPr>
            <p:ph type="title"/>
          </p:nvPr>
        </p:nvSpPr>
        <p:spPr/>
        <p:txBody>
          <a:bodyPr/>
          <a:lstStyle/>
          <a:p>
            <a:r>
              <a:rPr lang="en-US" dirty="0"/>
              <a:t>How to create a lesson: </a:t>
            </a:r>
            <a:br>
              <a:rPr lang="en-US" dirty="0"/>
            </a:br>
            <a:endParaRPr lang="en-US" dirty="0"/>
          </a:p>
        </p:txBody>
      </p:sp>
      <p:sp>
        <p:nvSpPr>
          <p:cNvPr id="3" name="Content Placeholder 2">
            <a:extLst>
              <a:ext uri="{FF2B5EF4-FFF2-40B4-BE49-F238E27FC236}">
                <a16:creationId xmlns:a16="http://schemas.microsoft.com/office/drawing/2014/main" id="{5757D02E-2F9C-0BAE-AFE8-727CA3B8ABAA}"/>
              </a:ext>
            </a:extLst>
          </p:cNvPr>
          <p:cNvSpPr>
            <a:spLocks noGrp="1"/>
          </p:cNvSpPr>
          <p:nvPr>
            <p:ph idx="1"/>
          </p:nvPr>
        </p:nvSpPr>
        <p:spPr>
          <a:xfrm>
            <a:off x="1343770" y="1750059"/>
            <a:ext cx="10297367" cy="4342765"/>
          </a:xfrm>
        </p:spPr>
        <p:txBody>
          <a:bodyPr/>
          <a:lstStyle/>
          <a:p>
            <a:r>
              <a:rPr lang="en-US" sz="2400" dirty="0">
                <a:solidFill>
                  <a:srgbClr val="FFFFFF"/>
                </a:solidFill>
              </a:rPr>
              <a:t>Go to “Create” and select Lesson</a:t>
            </a:r>
          </a:p>
          <a:p>
            <a:endParaRPr lang="en-US" sz="2400" dirty="0">
              <a:solidFill>
                <a:srgbClr val="FFFFFF"/>
              </a:solidFill>
            </a:endParaRPr>
          </a:p>
          <a:p>
            <a:r>
              <a:rPr lang="en-US" sz="2400" dirty="0">
                <a:solidFill>
                  <a:srgbClr val="FFFFFF"/>
                </a:solidFill>
              </a:rPr>
              <a:t>You also have the option to upload videos and add built-in questions to the videos if you want students to interact with a video! </a:t>
            </a:r>
          </a:p>
          <a:p>
            <a:endParaRPr lang="en-US" dirty="0"/>
          </a:p>
          <a:p>
            <a:endParaRPr lang="en-US" dirty="0"/>
          </a:p>
        </p:txBody>
      </p:sp>
      <p:sp>
        <p:nvSpPr>
          <p:cNvPr id="7" name="Slide Number Placeholder 6">
            <a:extLst>
              <a:ext uri="{FF2B5EF4-FFF2-40B4-BE49-F238E27FC236}">
                <a16:creationId xmlns:a16="http://schemas.microsoft.com/office/drawing/2014/main" id="{21F16804-DCFB-2605-E389-3C7C21BFD425}"/>
              </a:ext>
            </a:extLst>
          </p:cNvPr>
          <p:cNvSpPr>
            <a:spLocks noGrp="1"/>
          </p:cNvSpPr>
          <p:nvPr>
            <p:ph type="sldNum" sz="quarter" idx="12"/>
          </p:nvPr>
        </p:nvSpPr>
        <p:spPr/>
        <p:txBody>
          <a:bodyPr/>
          <a:lstStyle/>
          <a:p>
            <a:fld id="{DBA1B0FB-D917-4C8C-928F-313BD683BF39}" type="slidenum">
              <a:rPr lang="en-US" smtClean="0"/>
              <a:t>9</a:t>
            </a:fld>
            <a:endParaRPr lang="en-US"/>
          </a:p>
        </p:txBody>
      </p:sp>
      <p:pic>
        <p:nvPicPr>
          <p:cNvPr id="9" name="Picture 8">
            <a:extLst>
              <a:ext uri="{FF2B5EF4-FFF2-40B4-BE49-F238E27FC236}">
                <a16:creationId xmlns:a16="http://schemas.microsoft.com/office/drawing/2014/main" id="{FD4B5239-6DA2-0A8A-5DD4-E32C16A4AE53}"/>
              </a:ext>
            </a:extLst>
          </p:cNvPr>
          <p:cNvPicPr>
            <a:picLocks noChangeAspect="1"/>
          </p:cNvPicPr>
          <p:nvPr/>
        </p:nvPicPr>
        <p:blipFill>
          <a:blip r:embed="rId2"/>
          <a:stretch>
            <a:fillRect/>
          </a:stretch>
        </p:blipFill>
        <p:spPr>
          <a:xfrm>
            <a:off x="8373443" y="3651636"/>
            <a:ext cx="2957166" cy="2690754"/>
          </a:xfrm>
          <a:prstGeom prst="rect">
            <a:avLst/>
          </a:prstGeom>
        </p:spPr>
      </p:pic>
    </p:spTree>
    <p:extLst>
      <p:ext uri="{BB962C8B-B14F-4D97-AF65-F5344CB8AC3E}">
        <p14:creationId xmlns:p14="http://schemas.microsoft.com/office/powerpoint/2010/main" val="4081373183"/>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{087991A5-B71F-44FD-BBA8-A6FD68B096CE}tf33713516_win32</Template>
  <TotalTime>4513</TotalTime>
  <Words>813</Words>
  <Application>Microsoft Office PowerPoint</Application>
  <PresentationFormat>Widescreen</PresentationFormat>
  <Paragraphs>89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 MT</vt:lpstr>
      <vt:lpstr>Walbaum Display</vt:lpstr>
      <vt:lpstr>3DFloatVTI</vt:lpstr>
      <vt:lpstr>Using Padlet and Nearpod</vt:lpstr>
      <vt:lpstr>Agenda</vt:lpstr>
      <vt:lpstr>Technology apps – why use them during in-person courses (as well as online)? </vt:lpstr>
      <vt:lpstr>Padlet </vt:lpstr>
      <vt:lpstr>How to create a Padlet – VERY EASY! </vt:lpstr>
      <vt:lpstr>How to Create a Padlet </vt:lpstr>
      <vt:lpstr>Writing on a Padlet </vt:lpstr>
      <vt:lpstr>Nearpod – an interactive way to present </vt:lpstr>
      <vt:lpstr>How to create a lesson:  </vt:lpstr>
      <vt:lpstr>You can create the PowerPoint in Nearpod itself, OR you can drop an already-existing PowerPoint presentation into the website – whatever’s easier for you! </vt:lpstr>
      <vt:lpstr>Within your PowerPoint on Nearpod, you can:</vt:lpstr>
      <vt:lpstr>When you’d like to present your Nearpod to students:  Go to “My Lessons”, then “live participation” if you’d like to do this Nearpod WITH your students. If you are in a fully online class, then select “Student Paced”.</vt:lpstr>
      <vt:lpstr>You will tell students: </vt:lpstr>
      <vt:lpstr>Once you have started the lesson, you can monitor the participants AND see if they’re still on your screen and not browsing somewhere else! </vt:lpstr>
      <vt:lpstr>From there – run your lesson! </vt:lpstr>
      <vt:lpstr>Note: Both of the websites I’m showing today do require a sign-up for you to create them.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Padlet and Nearpod</dc:title>
  <dc:creator>Melissa Daniels</dc:creator>
  <cp:lastModifiedBy>Melissa Daniels</cp:lastModifiedBy>
  <cp:revision>14</cp:revision>
  <dcterms:created xsi:type="dcterms:W3CDTF">2022-10-21T14:56:57Z</dcterms:created>
  <dcterms:modified xsi:type="dcterms:W3CDTF">2022-10-24T18:10:46Z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