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4"/>
  </p:sldMasterIdLst>
  <p:sldIdLst>
    <p:sldId id="266" r:id="rId5"/>
    <p:sldId id="309" r:id="rId6"/>
    <p:sldId id="310" r:id="rId7"/>
    <p:sldId id="319" r:id="rId8"/>
    <p:sldId id="311" r:id="rId9"/>
    <p:sldId id="312" r:id="rId10"/>
    <p:sldId id="313" r:id="rId11"/>
    <p:sldId id="314" r:id="rId12"/>
    <p:sldId id="315" r:id="rId13"/>
    <p:sldId id="316" r:id="rId14"/>
    <p:sldId id="317" r:id="rId15"/>
    <p:sldId id="318" r:id="rId16"/>
    <p:sldId id="320" r:id="rId17"/>
    <p:sldId id="321" r:id="rId18"/>
    <p:sldId id="322" r:id="rId19"/>
    <p:sldId id="323" r:id="rId20"/>
    <p:sldId id="324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980" autoAdjust="0"/>
    <p:restoredTop sz="94645" autoAdjust="0"/>
  </p:normalViewPr>
  <p:slideViewPr>
    <p:cSldViewPr snapToGrid="0">
      <p:cViewPr varScale="1">
        <p:scale>
          <a:sx n="120" d="100"/>
          <a:sy n="120" d="100"/>
        </p:scale>
        <p:origin x="120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39E3965E-AC41-4711-9D10-E25ABB132D86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90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645152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1"/>
                </a:solidFill>
                <a:latin typeface="+mn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1F5DC8C3-BA5F-4EED-BB9A-A14272BD82A1}"/>
              </a:ext>
            </a:extLst>
          </p:cNvPr>
          <p:cNvCxnSpPr/>
          <p:nvPr/>
        </p:nvCxnSpPr>
        <p:spPr>
          <a:xfrm>
            <a:off x="1207658" y="4474741"/>
            <a:ext cx="98755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25CCF1-92C0-4AF3-BFAF-4921631915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84DA70-C731-4C70-880D-CCD4705E623C}" type="datetime1">
              <a:rPr lang="en-US" smtClean="0"/>
              <a:t>9/30/2022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51A78A9-3DFF-4937-A9F2-5D8CF495F3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AEB271-5CC0-4759-BC6E-8BE53AB227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72932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54D8B55-9EA8-4B81-8E84-9B93B0A275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1D723-8F53-4F53-90B0-1982A396982E}" type="datetime1">
              <a:rPr lang="en-US" smtClean="0"/>
              <a:t>9/30/2022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62CA021-2578-47CB-822C-BDDFF7223B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4AAB51D-4141-4682-9375-DAFD5FB9DD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89807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585C21A-8B93-4657-B5DF-7EAEAD3BE127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90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663440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459DE2C1-4C52-40A3-8959-27B2C1BEBFF6}"/>
              </a:ext>
            </a:extLst>
          </p:cNvPr>
          <p:cNvCxnSpPr/>
          <p:nvPr/>
        </p:nvCxnSpPr>
        <p:spPr>
          <a:xfrm>
            <a:off x="1207658" y="4485132"/>
            <a:ext cx="98755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AF2E137-EC28-48F8-9198-1F02539029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669AF7-7BEB-44E4-9852-375E34362B5B}" type="datetime1">
              <a:rPr lang="en-US" smtClean="0"/>
              <a:t>9/30/2022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89422CD-6F62-4DD6-89EF-07A60B42D2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69C6AFF8-42B4-4D05-969B-9F5FB33555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23314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80" y="2120900"/>
            <a:ext cx="4639736" cy="374819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15944" y="2120900"/>
            <a:ext cx="4639736" cy="374819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782D47D-B0DC-4C40-BCC6-BBBA32584A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AC38D-0552-4C82-B593-E6124DFADBE2}" type="datetime1">
              <a:rPr lang="en-US" smtClean="0"/>
              <a:t>9/30/2022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4690D34E-7EBD-44B2-83CA-4C126A18D7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2AC511A1-9BBD-42DE-92FB-2AF44F8E97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76118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2057400"/>
            <a:ext cx="4639736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958274"/>
            <a:ext cx="4639736" cy="291082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15944" y="2057400"/>
            <a:ext cx="4639736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15944" y="2958273"/>
            <a:ext cx="4639736" cy="291082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AF8A515-AA94-45D1-9223-5C2272618D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DF0F1C-5577-4ACB-BB62-DF8F3C494C7E}" type="datetime1">
              <a:rPr lang="en-US" smtClean="0"/>
              <a:t>9/30/2022</a:t>
            </a:fld>
            <a:endParaRPr lang="en-US" dirty="0"/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D052F5BC-98E0-4D60-AD67-9547738B7D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A38552DC-952E-41EA-AAAF-C2187523C0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28083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7392073F-158F-44A3-8913-917AFFC1BC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5B394-D9F9-4F0C-B15D-605F45CB9E9F}" type="datetime1">
              <a:rPr lang="en-US" smtClean="0"/>
              <a:t>9/30/2022</a:t>
            </a:fld>
            <a:endParaRPr lang="en-US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EED72207-24CA-42B7-A975-2F8E41CBA9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D01080F2-251A-4B88-9A62-16F46D724F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17711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8E9C91B-7EAD-4562-AB0E-DFB9663AECE3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4E9223F-721F-47BF-9FD5-0F8D12FF0D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667345-2558-425A-8533-9BFDBCE15005}" type="datetime1">
              <a:rPr lang="en-US" smtClean="0"/>
              <a:t>9/30/2022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5915714-6BBA-4593-8591-4E26F7D58D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E06F857-D2E1-44DD-ABDD-EBB739645B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07016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16D90D66-BCB9-4229-A829-628874352AC0}"/>
              </a:ext>
            </a:extLst>
          </p:cNvPr>
          <p:cNvSpPr/>
          <p:nvPr/>
        </p:nvSpPr>
        <p:spPr>
          <a:xfrm>
            <a:off x="16" y="0"/>
            <a:ext cx="4654296" cy="68580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3466" y="786383"/>
            <a:ext cx="3517567" cy="2093975"/>
          </a:xfrm>
        </p:spPr>
        <p:txBody>
          <a:bodyPr anchor="b">
            <a:normAutofit/>
          </a:bodyPr>
          <a:lstStyle>
            <a:lvl1pPr>
              <a:lnSpc>
                <a:spcPct val="90000"/>
              </a:lnSpc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58984" y="812799"/>
            <a:ext cx="5928344" cy="529475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3465" y="3043050"/>
            <a:ext cx="3517567" cy="3064505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43464" y="6446520"/>
            <a:ext cx="3517568" cy="365125"/>
          </a:xfrm>
        </p:spPr>
        <p:txBody>
          <a:bodyPr/>
          <a:lstStyle>
            <a:lvl1pPr algn="l">
              <a:defRPr/>
            </a:lvl1pPr>
          </a:lstStyle>
          <a:p>
            <a:fld id="{92BEA474-078D-4E9B-9B14-09A87B19DC46}" type="datetime1">
              <a:rPr lang="en-US" smtClean="0"/>
              <a:t>9/30/2022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458983" y="6446520"/>
            <a:ext cx="5334019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13020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DA134939-39C0-4522-A125-A13DFDA66490}"/>
              </a:ext>
            </a:extLst>
          </p:cNvPr>
          <p:cNvSpPr/>
          <p:nvPr/>
        </p:nvSpPr>
        <p:spPr>
          <a:xfrm>
            <a:off x="0" y="4578350"/>
            <a:ext cx="12188825" cy="227965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578350"/>
          </a:xfrm>
          <a:solidFill>
            <a:schemeClr val="bg1">
              <a:lumMod val="85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79" y="4799362"/>
            <a:ext cx="10113645" cy="743682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79" y="5715000"/>
            <a:ext cx="10113264" cy="60960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907D986-8816-4272-A432-0437A28A9828}" type="datetime1">
              <a:rPr lang="en-US" smtClean="0"/>
              <a:t>9/30/2022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097279" y="6446838"/>
            <a:ext cx="6818262" cy="365125"/>
          </a:xfrm>
        </p:spPr>
        <p:txBody>
          <a:bodyPr/>
          <a:lstStyle/>
          <a:p>
            <a:pPr algn="l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88268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16A0E3C-60E6-4F39-BC55-5F7C224E1F7C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2108201"/>
            <a:ext cx="10058400" cy="3760891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18426" y="6446838"/>
            <a:ext cx="2584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rgbClr val="FFFFFF"/>
                </a:solidFill>
              </a:defRPr>
            </a:lvl1pPr>
          </a:lstStyle>
          <a:p>
            <a:fld id="{62D6E202-B606-4609-B914-27C9371A1F6D}" type="datetime1">
              <a:rPr lang="en-US" smtClean="0"/>
              <a:t>9/30/2022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97279" y="6446838"/>
            <a:ext cx="68182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93582" y="6446838"/>
            <a:ext cx="7800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C5025DAC-8B93-4160-B017-3A274A5828C0}"/>
              </a:ext>
            </a:extLst>
          </p:cNvPr>
          <p:cNvCxnSpPr/>
          <p:nvPr/>
        </p:nvCxnSpPr>
        <p:spPr>
          <a:xfrm>
            <a:off x="1193532" y="1897380"/>
            <a:ext cx="996696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160147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6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11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https://support.microsoft.com/en-us/office/make-your-powerpoint-presentations-accessible-to-people-with-disabilities-6f7772b2-2f33-4bd2-8ca7-dae3b2b3ef25#bkmk_acwin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hyperlink" Target="https://support.microsoft.com/en-us/office/make-your-powerpoint-presentations-accessible-to-people-with-disabilities-6f7772b2-2f33-4bd2-8ca7-dae3b2b3ef25#bkmk_formatandcolorwin" TargetMode="External"/><Relationship Id="rId3" Type="http://schemas.openxmlformats.org/officeDocument/2006/relationships/hyperlink" Target="https://support.microsoft.com/en-us/office/make-your-powerpoint-presentations-accessible-to-people-with-disabilities-6f7772b2-2f33-4bd2-8ca7-dae3b2b3ef25#bkmk_acwin" TargetMode="External"/><Relationship Id="rId7" Type="http://schemas.openxmlformats.org/officeDocument/2006/relationships/hyperlink" Target="https://support.microsoft.com/en-us/office/make-your-powerpoint-presentations-accessible-to-people-with-disabilities-6f7772b2-2f33-4bd2-8ca7-dae3b2b3ef25#bkmk_winhyperlinksaccessible" TargetMode="External"/><Relationship Id="rId2" Type="http://schemas.openxmlformats.org/officeDocument/2006/relationships/hyperlink" Target="https://support.microsoft.com/en-us/office/make-your-powerpoint-presentations-accessible-to-people-with-disabilities-6f7772b2-2f33-4bd2-8ca7-dae3b2b3ef25#bkmk_bestwin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support.microsoft.com/en-us/office/make-your-powerpoint-presentations-accessible-to-people-with-disabilities-6f7772b2-2f33-4bd2-8ca7-dae3b2b3ef25#bkmk_winalttext" TargetMode="External"/><Relationship Id="rId11" Type="http://schemas.openxmlformats.org/officeDocument/2006/relationships/hyperlink" Target="https://support.microsoft.com/en-us/office/make-your-powerpoint-presentations-accessible-to-people-with-disabilities-6f7772b2-2f33-4bd2-8ca7-dae3b2b3ef25#bkmk_testwin" TargetMode="External"/><Relationship Id="rId5" Type="http://schemas.openxmlformats.org/officeDocument/2006/relationships/hyperlink" Target="https://support.microsoft.com/en-us/office/make-your-powerpoint-presentations-accessible-to-people-with-disabilities-6f7772b2-2f33-4bd2-8ca7-dae3b2b3ef25#bkmk_tableswin" TargetMode="External"/><Relationship Id="rId10" Type="http://schemas.openxmlformats.org/officeDocument/2006/relationships/hyperlink" Target="https://support.microsoft.com/en-us/office/make-your-powerpoint-presentations-accessible-to-people-with-disabilities-6f7772b2-2f33-4bd2-8ca7-dae3b2b3ef25#bkmk_savewin" TargetMode="External"/><Relationship Id="rId4" Type="http://schemas.openxmlformats.org/officeDocument/2006/relationships/hyperlink" Target="https://support.microsoft.com/en-us/office/make-your-powerpoint-presentations-accessible-to-people-with-disabilities-6f7772b2-2f33-4bd2-8ca7-dae3b2b3ef25#bkmk_slideswin" TargetMode="External"/><Relationship Id="rId9" Type="http://schemas.openxmlformats.org/officeDocument/2006/relationships/hyperlink" Target="https://support.microsoft.com/en-us/office/make-your-powerpoint-presentations-accessible-to-people-with-disabilities-6f7772b2-2f33-4bd2-8ca7-dae3b2b3ef25#bkmk_winvideo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mailto:lynne.Jensen@simpson.edu" TargetMode="External"/><Relationship Id="rId2" Type="http://schemas.openxmlformats.org/officeDocument/2006/relationships/hyperlink" Target="mailto:melissa.daniels@simpson.edu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mailto:karen.lynch@simpson.edu" TargetMode="External"/><Relationship Id="rId4" Type="http://schemas.openxmlformats.org/officeDocument/2006/relationships/hyperlink" Target="mailto:Robert.overturf@simpson.edu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helpx.adobe.com/acrobat/using/create-verify-pdf-accessibility.html" TargetMode="External"/><Relationship Id="rId2" Type="http://schemas.openxmlformats.org/officeDocument/2006/relationships/hyperlink" Target="https://support.microsoft.com/en-us/office/make-your-powerpoint-presentations-accessible-to-people-with-disabilities-6f7772b2-2f33-4bd2-8ca7-dae3b2b3ef25#bkmk_acwin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4" name="Rectangle 23">
            <a:extLst>
              <a:ext uri="{FF2B5EF4-FFF2-40B4-BE49-F238E27FC236}">
                <a16:creationId xmlns:a16="http://schemas.microsoft.com/office/drawing/2014/main" id="{F452A527-3631-41ED-858D-3777A7D149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peak Pro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AB2EA78-AEB3-469B-9025-3B17201A457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05052" y="1359673"/>
            <a:ext cx="4738019" cy="2774215"/>
          </a:xfrm>
        </p:spPr>
        <p:txBody>
          <a:bodyPr>
            <a:noAutofit/>
          </a:bodyPr>
          <a:lstStyle/>
          <a:p>
            <a:r>
              <a:rPr lang="en-US" sz="5800" dirty="0"/>
              <a:t>Creating Accessible PDFs and PowerPoints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940CBE3-3F91-419A-A649-32AB388ECA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" y="10"/>
            <a:ext cx="6096000" cy="6857990"/>
          </a:xfrm>
          <a:prstGeom prst="rect">
            <a:avLst/>
          </a:prstGeom>
        </p:spPr>
      </p:pic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D28A9C89-B313-458F-9C85-515930A51A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805053" y="4294754"/>
            <a:ext cx="43891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9591584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39E3965E-AC41-4711-9D10-E25ABB132D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19" name="Straight Connector 11">
            <a:extLst>
              <a:ext uri="{FF2B5EF4-FFF2-40B4-BE49-F238E27FC236}">
                <a16:creationId xmlns:a16="http://schemas.microsoft.com/office/drawing/2014/main" id="{1F5DC8C3-BA5F-4EED-BB9A-A14272BD82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207658" y="4474741"/>
            <a:ext cx="98755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20" name="Rectangle 13">
            <a:extLst>
              <a:ext uri="{FF2B5EF4-FFF2-40B4-BE49-F238E27FC236}">
                <a16:creationId xmlns:a16="http://schemas.microsoft.com/office/drawing/2014/main" id="{B4D0E555-16F6-44D0-BF56-AF5FF5BDE9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15">
            <a:extLst>
              <a:ext uri="{FF2B5EF4-FFF2-40B4-BE49-F238E27FC236}">
                <a16:creationId xmlns:a16="http://schemas.microsoft.com/office/drawing/2014/main" id="{8117041D-1A7B-4ECA-AB68-3CFDB6726B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-6220" y="0"/>
            <a:ext cx="4641314" cy="6858000"/>
          </a:xfrm>
          <a:prstGeom prst="rect">
            <a:avLst/>
          </a:prstGeom>
          <a:solidFill>
            <a:srgbClr val="6A564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2AF8C8F-3D42-3233-C622-68813F3FEE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6813" y="403124"/>
            <a:ext cx="4257367" cy="3025876"/>
          </a:xfr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sz="3000" dirty="0">
                <a:solidFill>
                  <a:srgbClr val="FFFFFF"/>
                </a:solidFill>
              </a:rPr>
              <a:t>Scroll down through the tools till you get near the bottom, where you will see a symbol that says “Accessibility”. Click “add” and it will go right onto your main side toolbar! 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ABCD2462-4C1E-401A-AC2D-F799A138B2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73852" y="3663649"/>
            <a:ext cx="3383280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4FF89920-7759-EC63-85D6-18F16A2275D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282335" y="1169760"/>
            <a:ext cx="6275667" cy="4518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629720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B8A619-140C-4D1F-BEF3-CF979C3B14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7809" y="286603"/>
            <a:ext cx="11656612" cy="1450757"/>
          </a:xfrm>
        </p:spPr>
        <p:txBody>
          <a:bodyPr>
            <a:noAutofit/>
          </a:bodyPr>
          <a:lstStyle/>
          <a:p>
            <a:r>
              <a:rPr lang="en-US" sz="3200" dirty="0"/>
              <a:t>Now, when you click on the “accessibility” tool on the side, it will present you with several different options, such as adding tags, checking accessibility, adding reading options, and more. 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028B33C2-392E-455A-E852-49D1492DE22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179233" y="2108200"/>
            <a:ext cx="5893859" cy="3760788"/>
          </a:xfrm>
        </p:spPr>
      </p:pic>
    </p:spTree>
    <p:extLst>
      <p:ext uri="{BB962C8B-B14F-4D97-AF65-F5344CB8AC3E}">
        <p14:creationId xmlns:p14="http://schemas.microsoft.com/office/powerpoint/2010/main" val="417522824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08CB54FC-0B2A-4107-9A70-958B90B765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532931E-3C07-4E14-7FDD-7316E27CE9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11685" y="634946"/>
            <a:ext cx="5127171" cy="1450757"/>
          </a:xfrm>
        </p:spPr>
        <p:txBody>
          <a:bodyPr>
            <a:normAutofit/>
          </a:bodyPr>
          <a:lstStyle/>
          <a:p>
            <a:r>
              <a:rPr lang="en-US" dirty="0"/>
              <a:t>Accessible PowerPoints </a:t>
            </a:r>
            <a:endParaRPr lang="en-US"/>
          </a:p>
        </p:txBody>
      </p:sp>
      <p:pic>
        <p:nvPicPr>
          <p:cNvPr id="5" name="Picture 4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42C53F06-3CA5-A030-7EB6-A2A0632125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7123" y="2085704"/>
            <a:ext cx="5908309" cy="2407636"/>
          </a:xfrm>
          <a:prstGeom prst="rect">
            <a:avLst/>
          </a:prstGeom>
        </p:spPr>
      </p:pic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7855A9B5-1710-4B19-B0F1-CDFDD4ED5B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514044" y="2246569"/>
            <a:ext cx="457200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5226FC-563A-4A65-CC25-E66FBA3C7A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11684" y="2407436"/>
            <a:ext cx="5127172" cy="3461658"/>
          </a:xfrm>
        </p:spPr>
        <p:txBody>
          <a:bodyPr>
            <a:normAutofit/>
          </a:bodyPr>
          <a:lstStyle/>
          <a:p>
            <a:r>
              <a:rPr lang="en-US" sz="2600" dirty="0">
                <a:latin typeface="+mj-lt"/>
              </a:rPr>
              <a:t>One very easy thing to do to see if your PowerPoints are accessible is to use the Accessibility Checker. </a:t>
            </a:r>
          </a:p>
          <a:p>
            <a:r>
              <a:rPr lang="en-US" sz="2600" dirty="0">
                <a:latin typeface="+mj-lt"/>
              </a:rPr>
              <a:t>This tool is located under “Review”, then “Check Accessibility” on the tool bar. </a:t>
            </a:r>
          </a:p>
          <a:p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AA76026-5689-4584-8D93-D71D739E61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400800"/>
            <a:ext cx="12192000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36527791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0AB6E427-3F73-4C06-A5D5-AE52C3883B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85" y="0"/>
            <a:ext cx="12186315" cy="6858000"/>
          </a:xfrm>
          <a:prstGeom prst="rect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001">
            <a:schemeClr val="lt1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8C9BDAA-0390-4B39-9B5C-BC95E5120D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6" y="0"/>
            <a:ext cx="4059919" cy="6858000"/>
          </a:xfrm>
          <a:prstGeom prst="rect">
            <a:avLst/>
          </a:prstGeom>
          <a:solidFill>
            <a:srgbClr val="714F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BAB8F98-DAAF-F52F-E3DE-E25FE9FA86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2370" y="516836"/>
            <a:ext cx="3084844" cy="1961086"/>
          </a:xfrm>
        </p:spPr>
        <p:txBody>
          <a:bodyPr>
            <a:normAutofit/>
          </a:bodyPr>
          <a:lstStyle/>
          <a:p>
            <a:r>
              <a:rPr lang="en-US" sz="3000" dirty="0">
                <a:solidFill>
                  <a:srgbClr val="FFFFFF"/>
                </a:solidFill>
              </a:rPr>
              <a:t>The Accessibility Checker will tell you: 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E04A321A-A039-4720-87B4-66A4210E0D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71752" y="2638787"/>
            <a:ext cx="2743200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BBF8A11C-F177-F40D-91CD-58A97274E0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1752" y="2799654"/>
            <a:ext cx="3005462" cy="3189665"/>
          </a:xfrm>
        </p:spPr>
        <p:txBody>
          <a:bodyPr>
            <a:noAutofit/>
          </a:bodyPr>
          <a:lstStyle/>
          <a:p>
            <a:r>
              <a:rPr lang="en-US" sz="2600" dirty="0">
                <a:solidFill>
                  <a:srgbClr val="FFFFFF"/>
                </a:solidFill>
                <a:latin typeface="+mj-lt"/>
              </a:rPr>
              <a:t>-Any areas with accessibility issues</a:t>
            </a:r>
          </a:p>
          <a:p>
            <a:r>
              <a:rPr lang="en-US" sz="2600" dirty="0">
                <a:solidFill>
                  <a:srgbClr val="FFFFFF"/>
                </a:solidFill>
                <a:latin typeface="+mj-lt"/>
              </a:rPr>
              <a:t>- Information about why it needs to be fixed</a:t>
            </a:r>
          </a:p>
          <a:p>
            <a:r>
              <a:rPr lang="en-US" sz="2600" dirty="0">
                <a:solidFill>
                  <a:srgbClr val="FFFFFF"/>
                </a:solidFill>
                <a:latin typeface="+mj-lt"/>
              </a:rPr>
              <a:t>- Advice about ways to fix the PowerPoint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2BF89D0E-3791-502F-8CC7-2F451FDB1FE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21120" y="246530"/>
            <a:ext cx="2164080" cy="63649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608525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E988F4-6012-B180-6403-D22F6D2E3C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800" y="286603"/>
            <a:ext cx="10850880" cy="1450757"/>
          </a:xfrm>
        </p:spPr>
        <p:txBody>
          <a:bodyPr>
            <a:normAutofit fontScale="90000"/>
          </a:bodyPr>
          <a:lstStyle/>
          <a:p>
            <a:r>
              <a:rPr lang="en-US" dirty="0"/>
              <a:t>Need more resources about accessibility and PowerPoints? Check out the Microsoft resource page!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268831-C2DE-09AE-D599-71C0828433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801" y="1911178"/>
            <a:ext cx="11590638" cy="3632888"/>
          </a:xfrm>
        </p:spPr>
        <p:txBody>
          <a:bodyPr>
            <a:noAutofit/>
          </a:bodyPr>
          <a:lstStyle/>
          <a:p>
            <a:r>
              <a:rPr lang="en-US" sz="2600" dirty="0">
                <a:latin typeface="+mj-lt"/>
                <a:hlinkClick r:id="rId2"/>
              </a:rPr>
              <a:t>https://support.microsoft.com/en-us/office/make-your-powerpoint-presentations-accessible-to-people-with-disabilities-6f7772b2-2f33-4bd2-8ca7-dae3b2b3ef25#bkmk_acwin</a:t>
            </a:r>
            <a:endParaRPr lang="en-US" sz="2600" dirty="0">
              <a:latin typeface="+mj-lt"/>
            </a:endParaRPr>
          </a:p>
          <a:p>
            <a:pPr marL="0" indent="0">
              <a:buNone/>
            </a:pPr>
            <a:endParaRPr lang="en-US" sz="2600" dirty="0">
              <a:latin typeface="+mj-lt"/>
            </a:endParaRPr>
          </a:p>
          <a:p>
            <a:pPr marL="0" indent="0">
              <a:buNone/>
            </a:pPr>
            <a:r>
              <a:rPr lang="en-US" sz="2600" dirty="0">
                <a:latin typeface="+mj-lt"/>
              </a:rPr>
              <a:t>This link has SO much information, and it’s presented well – if I presented it all right now, though, it might be overwhelming to see all at once!</a:t>
            </a:r>
          </a:p>
          <a:p>
            <a:pPr marL="0" indent="0">
              <a:buNone/>
            </a:pPr>
            <a:r>
              <a:rPr lang="en-US" sz="2600" dirty="0">
                <a:latin typeface="+mj-lt"/>
              </a:rPr>
              <a:t>Take a look at this link when you have some time and run through the tips that are presented to make sure that you are making your PowerPoints as accessible as possible. </a:t>
            </a:r>
          </a:p>
        </p:txBody>
      </p:sp>
    </p:spTree>
    <p:extLst>
      <p:ext uri="{BB962C8B-B14F-4D97-AF65-F5344CB8AC3E}">
        <p14:creationId xmlns:p14="http://schemas.microsoft.com/office/powerpoint/2010/main" val="202190163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A1FD77-FFB4-392E-6FA7-AAB9160EF1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information listed under this resource: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C93DB1-20BE-04F4-02FE-0B8366ABA6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7178" y="2108201"/>
            <a:ext cx="10882184" cy="4136080"/>
          </a:xfrm>
        </p:spPr>
        <p:txBody>
          <a:bodyPr>
            <a:normAutofit fontScale="85000" lnSpcReduction="20000"/>
          </a:bodyPr>
          <a:lstStyle/>
          <a:p>
            <a:pPr algn="l">
              <a:buFont typeface="Arial" panose="020B0604020202020204" pitchFamily="34" charset="0"/>
              <a:buChar char="•"/>
            </a:pPr>
            <a:r>
              <a:rPr lang="en-US" b="0" i="0" u="none" strike="noStrike" dirty="0">
                <a:solidFill>
                  <a:srgbClr val="006CAC"/>
                </a:solidFill>
                <a:effectLst/>
                <a:latin typeface="Segoe UI" panose="020B0502040204020203" pitchFamily="34" charset="0"/>
                <a:hlinkClick r:id="rId2"/>
              </a:rPr>
              <a:t>Best practices for making PowerPoint presentations accessible</a:t>
            </a:r>
            <a:endParaRPr lang="en-US" b="0" i="0" dirty="0">
              <a:solidFill>
                <a:srgbClr val="1E1E1E"/>
              </a:solidFill>
              <a:effectLst/>
              <a:latin typeface="Segoe UI" panose="020B0502040204020203" pitchFamily="34" charset="0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en-US" b="0" i="0" u="none" strike="noStrike" dirty="0">
                <a:solidFill>
                  <a:srgbClr val="006CAC"/>
                </a:solidFill>
                <a:effectLst/>
                <a:latin typeface="Segoe UI" panose="020B0502040204020203" pitchFamily="34" charset="0"/>
                <a:hlinkClick r:id="rId3"/>
              </a:rPr>
              <a:t>Check accessibility while you work</a:t>
            </a:r>
            <a:endParaRPr lang="en-US" b="0" i="0" dirty="0">
              <a:solidFill>
                <a:srgbClr val="1E1E1E"/>
              </a:solidFill>
              <a:effectLst/>
              <a:latin typeface="Segoe UI" panose="020B0502040204020203" pitchFamily="34" charset="0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en-US" b="0" i="0" u="none" strike="noStrike" dirty="0">
                <a:solidFill>
                  <a:srgbClr val="006CAC"/>
                </a:solidFill>
                <a:effectLst/>
                <a:latin typeface="Segoe UI" panose="020B0502040204020203" pitchFamily="34" charset="0"/>
                <a:hlinkClick r:id="rId4"/>
              </a:rPr>
              <a:t>Create accessible slides</a:t>
            </a:r>
            <a:endParaRPr lang="en-US" b="0" i="0" dirty="0">
              <a:solidFill>
                <a:srgbClr val="1E1E1E"/>
              </a:solidFill>
              <a:effectLst/>
              <a:latin typeface="Segoe UI" panose="020B0502040204020203" pitchFamily="34" charset="0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en-US" b="0" i="0" u="none" strike="noStrike" dirty="0">
                <a:solidFill>
                  <a:srgbClr val="006CAC"/>
                </a:solidFill>
                <a:effectLst/>
                <a:latin typeface="Segoe UI" panose="020B0502040204020203" pitchFamily="34" charset="0"/>
                <a:hlinkClick r:id="rId5"/>
              </a:rPr>
              <a:t>Avoid using tables</a:t>
            </a:r>
            <a:endParaRPr lang="en-US" b="0" i="0" dirty="0">
              <a:solidFill>
                <a:srgbClr val="1E1E1E"/>
              </a:solidFill>
              <a:effectLst/>
              <a:latin typeface="Segoe UI" panose="020B0502040204020203" pitchFamily="34" charset="0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en-US" b="0" i="0" u="none" strike="noStrike" dirty="0">
                <a:solidFill>
                  <a:srgbClr val="006CAC"/>
                </a:solidFill>
                <a:effectLst/>
                <a:latin typeface="Segoe UI" panose="020B0502040204020203" pitchFamily="34" charset="0"/>
                <a:hlinkClick r:id="rId6"/>
              </a:rPr>
              <a:t>Add alt text to visuals</a:t>
            </a:r>
            <a:endParaRPr lang="en-US" b="0" i="0" dirty="0">
              <a:solidFill>
                <a:srgbClr val="1E1E1E"/>
              </a:solidFill>
              <a:effectLst/>
              <a:latin typeface="Segoe UI" panose="020B0502040204020203" pitchFamily="34" charset="0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en-US" b="0" i="0" u="none" strike="noStrike" dirty="0">
                <a:solidFill>
                  <a:srgbClr val="006CAC"/>
                </a:solidFill>
                <a:effectLst/>
                <a:latin typeface="Segoe UI" panose="020B0502040204020203" pitchFamily="34" charset="0"/>
                <a:hlinkClick r:id="rId7"/>
              </a:rPr>
              <a:t>Create accessible hyperlink text and add ScreenTips</a:t>
            </a:r>
            <a:endParaRPr lang="en-US" b="0" i="0" dirty="0">
              <a:solidFill>
                <a:srgbClr val="1E1E1E"/>
              </a:solidFill>
              <a:effectLst/>
              <a:latin typeface="Segoe UI" panose="020B0502040204020203" pitchFamily="34" charset="0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en-US" b="0" i="0" u="none" strike="noStrike" dirty="0">
                <a:solidFill>
                  <a:srgbClr val="006CAC"/>
                </a:solidFill>
                <a:effectLst/>
                <a:latin typeface="Segoe UI" panose="020B0502040204020203" pitchFamily="34" charset="0"/>
                <a:hlinkClick r:id="rId8"/>
              </a:rPr>
              <a:t>Use accessible font format and color</a:t>
            </a:r>
            <a:endParaRPr lang="en-US" b="0" i="0" dirty="0">
              <a:solidFill>
                <a:srgbClr val="1E1E1E"/>
              </a:solidFill>
              <a:effectLst/>
              <a:latin typeface="Segoe UI" panose="020B0502040204020203" pitchFamily="34" charset="0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en-US" b="0" i="0" u="none" strike="noStrike" dirty="0">
                <a:solidFill>
                  <a:srgbClr val="006CAC"/>
                </a:solidFill>
                <a:effectLst/>
                <a:latin typeface="Segoe UI" panose="020B0502040204020203" pitchFamily="34" charset="0"/>
                <a:hlinkClick r:id="rId9"/>
              </a:rPr>
              <a:t>Use captions, subtitles, and alternative audio tracks in videos</a:t>
            </a:r>
            <a:endParaRPr lang="en-US" b="0" i="0" dirty="0">
              <a:solidFill>
                <a:srgbClr val="1E1E1E"/>
              </a:solidFill>
              <a:effectLst/>
              <a:latin typeface="Segoe UI" panose="020B0502040204020203" pitchFamily="34" charset="0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en-US" b="0" i="0" u="none" strike="noStrike" dirty="0">
                <a:solidFill>
                  <a:srgbClr val="006CAC"/>
                </a:solidFill>
                <a:effectLst/>
                <a:latin typeface="Segoe UI" panose="020B0502040204020203" pitchFamily="34" charset="0"/>
                <a:hlinkClick r:id="rId10"/>
              </a:rPr>
              <a:t>Save your presentation in a different format</a:t>
            </a:r>
            <a:endParaRPr lang="en-US" b="0" i="0" dirty="0">
              <a:solidFill>
                <a:srgbClr val="1E1E1E"/>
              </a:solidFill>
              <a:effectLst/>
              <a:latin typeface="Segoe UI" panose="020B0502040204020203" pitchFamily="34" charset="0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en-US" b="0" i="0" u="none" strike="noStrike" dirty="0">
                <a:solidFill>
                  <a:srgbClr val="006CAC"/>
                </a:solidFill>
                <a:effectLst/>
                <a:latin typeface="Segoe UI" panose="020B0502040204020203" pitchFamily="34" charset="0"/>
                <a:hlinkClick r:id="rId11"/>
              </a:rPr>
              <a:t>Test accessibility with a screen reader</a:t>
            </a:r>
            <a:endParaRPr lang="en-US" b="0" i="0" dirty="0">
              <a:solidFill>
                <a:srgbClr val="1E1E1E"/>
              </a:solidFill>
              <a:effectLst/>
              <a:latin typeface="Segoe UI" panose="020B0502040204020203" pitchFamily="34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787590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B0EF33-E4CE-E38F-E761-F8831116C5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People you can contact if you need additional help with accessibility: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D93530-ECE6-6BE7-F49E-3B414728380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Melissa Daniels (instructional designer) for help with Moodle accessibility issues: </a:t>
            </a:r>
            <a:r>
              <a:rPr lang="en-US" dirty="0">
                <a:hlinkClick r:id="rId2"/>
              </a:rPr>
              <a:t>melissa.daniels@simpson.edu</a:t>
            </a:r>
            <a:r>
              <a:rPr lang="en-US" dirty="0"/>
              <a:t> </a:t>
            </a:r>
          </a:p>
          <a:p>
            <a:r>
              <a:rPr lang="en-US" dirty="0"/>
              <a:t>Lynne Jensen (IT) and Robert Overturf (IT, microphone and other equipment) if you need additional equipment for accommodations: </a:t>
            </a:r>
            <a:r>
              <a:rPr lang="en-US" dirty="0">
                <a:hlinkClick r:id="rId3"/>
              </a:rPr>
              <a:t>lynne.Jensen@simpson.edu</a:t>
            </a:r>
            <a:r>
              <a:rPr lang="en-US" dirty="0"/>
              <a:t>, </a:t>
            </a:r>
            <a:r>
              <a:rPr lang="en-US" dirty="0">
                <a:hlinkClick r:id="rId4"/>
              </a:rPr>
              <a:t>Robert.overturf@simpson.edu</a:t>
            </a:r>
            <a:r>
              <a:rPr lang="en-US" dirty="0"/>
              <a:t> </a:t>
            </a:r>
          </a:p>
          <a:p>
            <a:r>
              <a:rPr lang="en-US" dirty="0"/>
              <a:t>Karen Lynch (Director of Student Accessibility Services) for general questions about providing accommodations for certain students: </a:t>
            </a:r>
            <a:r>
              <a:rPr lang="en-US" dirty="0">
                <a:hlinkClick r:id="rId5"/>
              </a:rPr>
              <a:t>karen.lynch@simpson.edu</a:t>
            </a:r>
            <a:r>
              <a:rPr lang="en-US" dirty="0"/>
              <a:t>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12427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370F79-4052-434A-5BA7-B1AA8834B9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Thank you for your time!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05E477-5664-207D-0FE0-BE65D2B5B4B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algn="ctr"/>
            <a:r>
              <a:rPr lang="en-US" sz="2600" dirty="0">
                <a:latin typeface="+mj-lt"/>
              </a:rPr>
              <a:t>Questions? E-mail a resource or check out the links provided! </a:t>
            </a:r>
            <a:r>
              <a:rPr lang="en-US" sz="2600" dirty="0">
                <a:latin typeface="+mj-lt"/>
                <a:sym typeface="Wingdings" panose="05000000000000000000" pitchFamily="2" charset="2"/>
              </a:rPr>
              <a:t></a:t>
            </a:r>
          </a:p>
          <a:p>
            <a:pPr algn="ctr"/>
            <a:r>
              <a:rPr lang="en-US" sz="2600" dirty="0" err="1">
                <a:latin typeface="+mj-lt"/>
                <a:sym typeface="Wingdings" panose="05000000000000000000" pitchFamily="2" charset="2"/>
              </a:rPr>
              <a:t>Powerpoint</a:t>
            </a:r>
            <a:r>
              <a:rPr lang="en-US" sz="2600" dirty="0">
                <a:latin typeface="+mj-lt"/>
                <a:sym typeface="Wingdings" panose="05000000000000000000" pitchFamily="2" charset="2"/>
              </a:rPr>
              <a:t> accessibility help: </a:t>
            </a:r>
          </a:p>
          <a:p>
            <a:pPr marL="0" indent="0" algn="ctr">
              <a:buNone/>
            </a:pPr>
            <a:r>
              <a:rPr lang="en-US" sz="2600" dirty="0">
                <a:latin typeface="+mj-lt"/>
                <a:hlinkClick r:id="rId2"/>
              </a:rPr>
              <a:t> https://support.microsoft.com/en-us/office/make-your-powerpoint-presentations-accessible-to-people-with-disabilities-6f7772b2-2f33-4bd2-8ca7-dae3b2b3ef25#bkmk_acwin</a:t>
            </a:r>
            <a:r>
              <a:rPr lang="en-US" sz="2600" dirty="0">
                <a:latin typeface="+mj-lt"/>
                <a:sym typeface="Wingdings" panose="05000000000000000000" pitchFamily="2" charset="2"/>
              </a:rPr>
              <a:t> </a:t>
            </a:r>
          </a:p>
          <a:p>
            <a:pPr algn="ctr"/>
            <a:r>
              <a:rPr lang="en-US" sz="2600" dirty="0">
                <a:latin typeface="+mj-lt"/>
              </a:rPr>
              <a:t>PDF Accessibility help:</a:t>
            </a:r>
          </a:p>
          <a:p>
            <a:pPr algn="ctr"/>
            <a:r>
              <a:rPr lang="en-US" sz="2600" dirty="0">
                <a:latin typeface="+mj-lt"/>
                <a:hlinkClick r:id="rId3"/>
              </a:rPr>
              <a:t>https://helpx.adobe.com/acrobat/using/create-verify-pdf-accessibility.html</a:t>
            </a:r>
            <a:r>
              <a:rPr lang="en-US" sz="2600" dirty="0">
                <a:latin typeface="+mj-lt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0782645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E15640-811C-FB2A-C28B-B734034B77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Agenda :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24FEA5-0FD5-6052-1861-CCD0772B54A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600" dirty="0">
                <a:solidFill>
                  <a:schemeClr val="tx1"/>
                </a:solidFill>
                <a:latin typeface="+mj-lt"/>
              </a:rPr>
              <a:t>The importance of accessibility in higher education – the “why”</a:t>
            </a:r>
          </a:p>
          <a:p>
            <a:r>
              <a:rPr lang="en-US" sz="2600" dirty="0">
                <a:solidFill>
                  <a:schemeClr val="tx1"/>
                </a:solidFill>
                <a:latin typeface="+mj-lt"/>
              </a:rPr>
              <a:t>Making accessible PDFs – tips and tricks</a:t>
            </a:r>
          </a:p>
          <a:p>
            <a:r>
              <a:rPr lang="en-US" sz="2600" dirty="0">
                <a:solidFill>
                  <a:schemeClr val="tx1"/>
                </a:solidFill>
                <a:latin typeface="+mj-lt"/>
              </a:rPr>
              <a:t>Making accessible PowerPoints – tips and tricks</a:t>
            </a:r>
          </a:p>
          <a:p>
            <a:r>
              <a:rPr lang="en-US" sz="2600" dirty="0">
                <a:solidFill>
                  <a:schemeClr val="tx1"/>
                </a:solidFill>
                <a:latin typeface="+mj-lt"/>
              </a:rPr>
              <a:t>Resources </a:t>
            </a:r>
          </a:p>
          <a:p>
            <a:r>
              <a:rPr lang="en-US" sz="2600" dirty="0">
                <a:solidFill>
                  <a:schemeClr val="tx1"/>
                </a:solidFill>
                <a:latin typeface="+mj-lt"/>
              </a:rPr>
              <a:t>Q&amp;A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3779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3F67CD-5BB9-6C42-B235-2403D66A2B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Accessibility – why is it so important in higher ed?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B55CFF-AE4D-2D71-A8D5-301CA1EDAEF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sz="2400" dirty="0">
                <a:solidFill>
                  <a:schemeClr val="tx1"/>
                </a:solidFill>
                <a:latin typeface="+mj-lt"/>
              </a:rPr>
              <a:t>Accessibility in higher education: </a:t>
            </a:r>
          </a:p>
          <a:p>
            <a:pPr marL="0" indent="0">
              <a:buNone/>
            </a:pPr>
            <a:r>
              <a:rPr lang="en-US" sz="2400" dirty="0">
                <a:solidFill>
                  <a:schemeClr val="tx1"/>
                </a:solidFill>
                <a:latin typeface="+mj-lt"/>
              </a:rPr>
              <a:t> - Ensures that any student can access digital content and information regardless of ability or disability</a:t>
            </a:r>
          </a:p>
          <a:p>
            <a:pPr marL="0" indent="0">
              <a:buNone/>
            </a:pPr>
            <a:r>
              <a:rPr lang="en-US" sz="2400" dirty="0">
                <a:solidFill>
                  <a:schemeClr val="tx1"/>
                </a:solidFill>
                <a:latin typeface="+mj-lt"/>
              </a:rPr>
              <a:t> - Increases diversity of the students that can attend a higher learning institution </a:t>
            </a:r>
          </a:p>
          <a:p>
            <a:pPr marL="0" indent="0">
              <a:buNone/>
            </a:pPr>
            <a:r>
              <a:rPr lang="en-US" sz="2400" dirty="0">
                <a:solidFill>
                  <a:schemeClr val="tx1"/>
                </a:solidFill>
                <a:latin typeface="+mj-lt"/>
              </a:rPr>
              <a:t> - Helps better prepare all students for the rapidly evolving digital world of the workplace and beyond</a:t>
            </a:r>
          </a:p>
          <a:p>
            <a:pPr marL="0" indent="0">
              <a:buNone/>
            </a:pPr>
            <a:r>
              <a:rPr lang="en-US" sz="2400" dirty="0">
                <a:solidFill>
                  <a:schemeClr val="tx1"/>
                </a:solidFill>
                <a:latin typeface="+mj-lt"/>
              </a:rPr>
              <a:t> - There are federal laws which address accessibility: the Americans with Disabilities Act, and Section   504 of the Rehabilitation Act of 1973 – both state the basic expectation of accommodations, as well as ease of access to functional content online. </a:t>
            </a:r>
          </a:p>
          <a:p>
            <a:pPr marL="0" indent="0">
              <a:buNone/>
            </a:pPr>
            <a:endParaRPr lang="en-US" dirty="0">
              <a:latin typeface="+mj-lt"/>
            </a:endParaRP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928456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4A2A7A-4730-138C-1B26-00C7037788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What are different types of accessibility tools that can be used?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02F562-0A98-8C5A-C229-8D8C8F46A9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8397" y="2108201"/>
            <a:ext cx="10718357" cy="4173329"/>
          </a:xfrm>
        </p:spPr>
        <p:txBody>
          <a:bodyPr>
            <a:normAutofit/>
          </a:bodyPr>
          <a:lstStyle/>
          <a:p>
            <a:r>
              <a:rPr lang="en-US" sz="2600" dirty="0">
                <a:latin typeface="+mj-lt"/>
              </a:rPr>
              <a:t>Screen readers/read-aloud tools</a:t>
            </a:r>
          </a:p>
          <a:p>
            <a:r>
              <a:rPr lang="en-US" sz="2600" dirty="0">
                <a:latin typeface="+mj-lt"/>
              </a:rPr>
              <a:t>Alt text (describing a picture in text for those that are visually impaired) </a:t>
            </a:r>
          </a:p>
          <a:p>
            <a:r>
              <a:rPr lang="en-US" sz="2600" dirty="0">
                <a:latin typeface="+mj-lt"/>
              </a:rPr>
              <a:t>Changing text options </a:t>
            </a:r>
          </a:p>
          <a:p>
            <a:r>
              <a:rPr lang="en-US" sz="2600" dirty="0">
                <a:latin typeface="+mj-lt"/>
              </a:rPr>
              <a:t>Parts of speech – can highlight different parts of speech and break down sentences more clearly</a:t>
            </a:r>
          </a:p>
          <a:p>
            <a:r>
              <a:rPr lang="en-US" sz="2600" dirty="0">
                <a:latin typeface="+mj-lt"/>
              </a:rPr>
              <a:t>Line focus – can focus on only one line and hide the rest</a:t>
            </a:r>
          </a:p>
          <a:p>
            <a:r>
              <a:rPr lang="en-US" sz="2600" dirty="0">
                <a:latin typeface="+mj-lt"/>
              </a:rPr>
              <a:t>Picture dictionary – lets students click on a word and it shows a picture of the word</a:t>
            </a:r>
          </a:p>
        </p:txBody>
      </p:sp>
    </p:spTree>
    <p:extLst>
      <p:ext uri="{BB962C8B-B14F-4D97-AF65-F5344CB8AC3E}">
        <p14:creationId xmlns:p14="http://schemas.microsoft.com/office/powerpoint/2010/main" val="39491108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A8B9EA-EB4C-D667-BB39-67801F0E35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Accessible PDFs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EDCB3C-B822-E91C-8E7A-2F1691CE343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>
                <a:solidFill>
                  <a:schemeClr val="tx1"/>
                </a:solidFill>
                <a:latin typeface="+mj-lt"/>
              </a:rPr>
              <a:t>You can add accessibility tags to PDF files automatically when you save a file in PDF format.</a:t>
            </a:r>
          </a:p>
          <a:p>
            <a:r>
              <a:rPr lang="en-US" sz="2400" dirty="0">
                <a:solidFill>
                  <a:schemeClr val="tx1"/>
                </a:solidFill>
                <a:latin typeface="+mj-lt"/>
              </a:rPr>
              <a:t>Converting a Word document to a PDF? Perfect time to add these accessibility tags! </a:t>
            </a:r>
          </a:p>
          <a:p>
            <a:endParaRPr lang="en-US" sz="2400" dirty="0">
              <a:solidFill>
                <a:schemeClr val="tx1"/>
              </a:solidFill>
              <a:latin typeface="+mj-lt"/>
            </a:endParaRPr>
          </a:p>
          <a:p>
            <a:r>
              <a:rPr lang="en-US" sz="2400" dirty="0">
                <a:solidFill>
                  <a:schemeClr val="tx1"/>
                </a:solidFill>
                <a:latin typeface="+mj-lt"/>
              </a:rPr>
              <a:t>(What is an accessibility tag? Something that makes it possible to read information on different devices, such as large type displays, mobile phones, etc. – helpful for people who use screen readers and other assistive technologies) </a:t>
            </a:r>
          </a:p>
        </p:txBody>
      </p:sp>
    </p:spTree>
    <p:extLst>
      <p:ext uri="{BB962C8B-B14F-4D97-AF65-F5344CB8AC3E}">
        <p14:creationId xmlns:p14="http://schemas.microsoft.com/office/powerpoint/2010/main" val="40290766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0FB18B-C584-4C1E-DD46-6973E7CCFF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First – run accessibility checker in your Word document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F220A9-0A43-FC67-2585-7BAD852825A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en-US" dirty="0">
                <a:latin typeface="+mj-lt"/>
              </a:rPr>
              <a:t>How do you do this? Go to “Review” on Microsoft Word, then click “Check Accessibility”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B257A08-E4EF-043F-5D3B-79DFC73E127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36147" y="2689373"/>
            <a:ext cx="9119706" cy="3179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24356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AB5D06-6352-94F1-3169-E532A2BC57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You want the end result of your check to look like this: 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61532EC6-207D-B3D4-89B4-D3AC4FA591A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372465" y="1722411"/>
            <a:ext cx="5496232" cy="4523179"/>
          </a:xfrm>
        </p:spPr>
      </p:pic>
    </p:spTree>
    <p:extLst>
      <p:ext uri="{BB962C8B-B14F-4D97-AF65-F5344CB8AC3E}">
        <p14:creationId xmlns:p14="http://schemas.microsoft.com/office/powerpoint/2010/main" val="14338084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990D0034-F768-41E7-85D4-F38C4DE857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6315" cy="6858000"/>
          </a:xfrm>
          <a:prstGeom prst="rect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001">
            <a:schemeClr val="lt1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67D298C-4D13-EE9F-104C-BADBE7FB18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324" y="196645"/>
            <a:ext cx="4827638" cy="2280425"/>
          </a:xfrm>
        </p:spPr>
        <p:txBody>
          <a:bodyPr>
            <a:normAutofit/>
          </a:bodyPr>
          <a:lstStyle/>
          <a:p>
            <a:r>
              <a:rPr lang="en-US" sz="3400" dirty="0">
                <a:solidFill>
                  <a:srgbClr val="543F3A"/>
                </a:solidFill>
              </a:rPr>
              <a:t>After this, select File&gt; Save as Adobe PDF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5A0A5CF6-407C-4691-8122-49DF69D002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90927" y="2633962"/>
            <a:ext cx="283464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92D9B1-5E40-AF18-393C-2AA480D9A7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2371" y="2790855"/>
            <a:ext cx="3084844" cy="3311766"/>
          </a:xfrm>
        </p:spPr>
        <p:txBody>
          <a:bodyPr>
            <a:normAutofit/>
          </a:bodyPr>
          <a:lstStyle/>
          <a:p>
            <a:r>
              <a:rPr lang="en-US" sz="2400" dirty="0">
                <a:latin typeface="+mj-lt"/>
              </a:rPr>
              <a:t>Click on “Options” when you have the type saved as a PDF, and make sure “enable accessibility” is checked. Then click “Okay”!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ED2B1CE-C519-CB32-E169-668114CEA0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59922" y="2206151"/>
            <a:ext cx="3583439" cy="244569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DF3A4FEB-7EA8-F361-76B1-8BE86E1BE09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65094" y="1382162"/>
            <a:ext cx="3583439" cy="4099762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7A3E0404-86A9-40FA-8DB8-302414EE2D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rgbClr val="262626">
              <a:alpha val="9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4632554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25128E-9EB7-82EB-E9C7-27D1B4ECFA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To add accessibility tool to Adobe Acrobat Pro (which everyone has on their Simpson computer):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837905-F9AD-47DB-D2FA-C097DD337D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1419" y="2108201"/>
            <a:ext cx="4611757" cy="3760891"/>
          </a:xfrm>
        </p:spPr>
        <p:txBody>
          <a:bodyPr/>
          <a:lstStyle/>
          <a:p>
            <a:pPr marL="0" indent="0">
              <a:buNone/>
            </a:pPr>
            <a:r>
              <a:rPr lang="en-US" sz="2400" dirty="0">
                <a:latin typeface="+mj-lt"/>
              </a:rPr>
              <a:t>Type in “Adobe Acrobat Pro” on your computer and select the PDF you want to look at. </a:t>
            </a:r>
          </a:p>
          <a:p>
            <a:pPr marL="0" indent="0">
              <a:buNone/>
            </a:pPr>
            <a:r>
              <a:rPr lang="en-US" sz="2400" dirty="0">
                <a:latin typeface="+mj-lt"/>
              </a:rPr>
              <a:t>On the side, you should see several tools. Click “More tools”. 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44106BB-CC66-7A44-9395-CFA50FC9B0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22789" y="2108201"/>
            <a:ext cx="4852656" cy="3828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7717856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tVTI">
  <a:themeElements>
    <a:clrScheme name="">
      <a:dk1>
        <a:srgbClr val="000000"/>
      </a:dk1>
      <a:lt1>
        <a:srgbClr val="FFFFFF"/>
      </a:lt1>
      <a:dk2>
        <a:srgbClr val="243541"/>
      </a:dk2>
      <a:lt2>
        <a:srgbClr val="E2E5E8"/>
      </a:lt2>
      <a:accent1>
        <a:srgbClr val="E88B33"/>
      </a:accent1>
      <a:accent2>
        <a:srgbClr val="AEA33A"/>
      </a:accent2>
      <a:accent3>
        <a:srgbClr val="8CAB4A"/>
      </a:accent3>
      <a:accent4>
        <a:srgbClr val="57B636"/>
      </a:accent4>
      <a:accent5>
        <a:srgbClr val="2EBA43"/>
      </a:accent5>
      <a:accent6>
        <a:srgbClr val="33B67D"/>
      </a:accent6>
      <a:hlink>
        <a:srgbClr val="5F84A8"/>
      </a:hlink>
      <a:folHlink>
        <a:srgbClr val="7F7F7F"/>
      </a:folHlink>
    </a:clrScheme>
    <a:fontScheme name="Retrospect">
      <a:majorFont>
        <a:latin typeface="Georgia Pro Cond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Speak Pro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VTI" id="{ABE3C30C-0FC0-4450-828E-52DE70F1BCCB}" vid="{A6E2497D-935A-4CFD-B9FD-6DCB15FA68BF}"/>
    </a:ext>
  </a:extLst>
</a:theme>
</file>

<file path=ppt/theme/themeOverride1.xml><?xml version="1.0" encoding="utf-8"?>
<a:themeOverride xmlns:a="http://schemas.openxmlformats.org/drawingml/2006/main">
  <a:clrScheme name="Custom 40">
    <a:dk1>
      <a:sysClr val="windowText" lastClr="000000"/>
    </a:dk1>
    <a:lt1>
      <a:sysClr val="window" lastClr="FFFFFF"/>
    </a:lt1>
    <a:dk2>
      <a:srgbClr val="545D57"/>
    </a:dk2>
    <a:lt2>
      <a:srgbClr val="EBEBE8"/>
    </a:lt2>
    <a:accent1>
      <a:srgbClr val="579858"/>
    </a:accent1>
    <a:accent2>
      <a:srgbClr val="ED583E"/>
    </a:accent2>
    <a:accent3>
      <a:srgbClr val="D3BA59"/>
    </a:accent3>
    <a:accent4>
      <a:srgbClr val="4C94AC"/>
    </a:accent4>
    <a:accent5>
      <a:srgbClr val="A09E84"/>
    </a:accent5>
    <a:accent6>
      <a:srgbClr val="FC7D4A"/>
    </a:accent6>
    <a:hlink>
      <a:srgbClr val="04A2DA"/>
    </a:hlink>
    <a:folHlink>
      <a:srgbClr val="808080"/>
    </a:folHlink>
  </a:clr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tatus xmlns="71af3243-3dd4-4a8d-8c0d-dd76da1f02a5">Not started</Status>
    <MediaServiceKeyPoints xmlns="71af3243-3dd4-4a8d-8c0d-dd76da1f02a5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2" ma:contentTypeDescription="Create a new document." ma:contentTypeScope="" ma:versionID="a410dd7f93c95333ffa1b60ed6adedd1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a936d9baba76aa3866493feff160faab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8F3CD65D-61A5-43C9-A837-6EC73C7DA8AB}">
  <ds:schemaRefs>
    <ds:schemaRef ds:uri="http://schemas.microsoft.com/office/2006/metadata/properties"/>
    <ds:schemaRef ds:uri="http://schemas.microsoft.com/office/infopath/2007/PartnerControls"/>
    <ds:schemaRef ds:uri="71af3243-3dd4-4a8d-8c0d-dd76da1f02a5"/>
  </ds:schemaRefs>
</ds:datastoreItem>
</file>

<file path=customXml/itemProps2.xml><?xml version="1.0" encoding="utf-8"?>
<ds:datastoreItem xmlns:ds="http://schemas.openxmlformats.org/officeDocument/2006/customXml" ds:itemID="{31F006B4-A9E1-4F39-85C8-FB836F919348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16377351-63A1-4C2E-8C9A-66CDD70F16A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{ED3F1C0C-9C61-4510-87E9-EC203C87C71E}tf11437505_win32</Template>
  <TotalTime>4605</TotalTime>
  <Words>910</Words>
  <Application>Microsoft Office PowerPoint</Application>
  <PresentationFormat>Widescreen</PresentationFormat>
  <Paragraphs>71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3" baseType="lpstr">
      <vt:lpstr>Arial</vt:lpstr>
      <vt:lpstr>Calibri</vt:lpstr>
      <vt:lpstr>Georgia Pro Cond Light</vt:lpstr>
      <vt:lpstr>Segoe UI</vt:lpstr>
      <vt:lpstr>Speak Pro</vt:lpstr>
      <vt:lpstr>RetrospectVTI</vt:lpstr>
      <vt:lpstr>Creating Accessible PDFs and PowerPoints</vt:lpstr>
      <vt:lpstr>Agenda : </vt:lpstr>
      <vt:lpstr>Accessibility – why is it so important in higher ed? </vt:lpstr>
      <vt:lpstr>What are different types of accessibility tools that can be used? </vt:lpstr>
      <vt:lpstr>Accessible PDFs </vt:lpstr>
      <vt:lpstr>First – run accessibility checker in your Word document </vt:lpstr>
      <vt:lpstr>You want the end result of your check to look like this: </vt:lpstr>
      <vt:lpstr>After this, select File&gt; Save as Adobe PDF</vt:lpstr>
      <vt:lpstr>To add accessibility tool to Adobe Acrobat Pro (which everyone has on their Simpson computer): </vt:lpstr>
      <vt:lpstr>Scroll down through the tools till you get near the bottom, where you will see a symbol that says “Accessibility”. Click “add” and it will go right onto your main side toolbar! </vt:lpstr>
      <vt:lpstr>Now, when you click on the “accessibility” tool on the side, it will present you with several different options, such as adding tags, checking accessibility, adding reading options, and more. </vt:lpstr>
      <vt:lpstr>Accessible PowerPoints </vt:lpstr>
      <vt:lpstr>The Accessibility Checker will tell you: </vt:lpstr>
      <vt:lpstr>Need more resources about accessibility and PowerPoints? Check out the Microsoft resource page! </vt:lpstr>
      <vt:lpstr>The information listed under this resource: </vt:lpstr>
      <vt:lpstr>People you can contact if you need additional help with accessibility: </vt:lpstr>
      <vt:lpstr>Thank you for your time!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Creating Accessible PDFs and PowerPoints</dc:title>
  <dc:creator>Melissa Daniels</dc:creator>
  <cp:lastModifiedBy>Melissa Daniels</cp:lastModifiedBy>
  <cp:revision>13</cp:revision>
  <dcterms:created xsi:type="dcterms:W3CDTF">2022-09-29T17:18:35Z</dcterms:created>
  <dcterms:modified xsi:type="dcterms:W3CDTF">2022-10-03T17:26:43Z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