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9" r:id="rId20"/>
    <p:sldId id="276" r:id="rId21"/>
    <p:sldId id="278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6CEF4-91C2-3D3E-9BC7-349BB611AB70}" v="1377" dt="2023-01-13T21:23:20.985"/>
    <p1510:client id="{5E81E57A-D0F7-408C-9AF8-95FE5CC536E4}" v="20" dt="2023-01-13T16:19:39.015"/>
    <p1510:client id="{81993ACE-5EF4-E472-50B8-EDBF54A6FF1F}" v="1269" dt="2023-01-17T17:11:10.683"/>
    <p1510:client id="{81E87BE6-BAEC-37D3-8494-030E83EB69D7}" v="525" dt="2023-01-17T17:34:03.511"/>
    <p1510:client id="{884BC282-3067-4ACC-171D-DF55B95BC0B4}" v="39" dt="2023-01-17T15:39:45.425"/>
    <p1510:client id="{91EFFA7D-45A2-56BC-A2BD-1793D498BAA4}" v="40" dt="2023-01-13T16:23:13.502"/>
    <p1510:client id="{B56BACE9-9EE2-CCF0-269B-860257B2DFEC}" v="126" dt="2023-01-17T19:40:26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99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4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37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2665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59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5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40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67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38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19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8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45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3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4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9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65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794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ptzero.me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ectronics-lab.com/mirobot-robot-arm-live-kickstarter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Ug2R2AIoFc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arenmelhuishspencer.com/2015/04/24/safe-robots-enchanted-objects-data-mining-connectau15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www.mysteryshoppersmanual.com/how-mystery-shoppers-can-improve-writing-skills-with-college-cours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coerll.utexas.edu/papiers-maches-an-open-french-writing-resource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itn.hms.harvard.edu/flash/2017/opinion-socially-conscious-scientist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tickyriceplatter.deviantart.com/art/Sad-Robot-Full-Color-300239225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owl.excelsior.edu/writing-process/prewriting-strategies/prewriting-strategies-journalin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Eyes on a candy">
            <a:extLst>
              <a:ext uri="{FF2B5EF4-FFF2-40B4-BE49-F238E27FC236}">
                <a16:creationId xmlns:a16="http://schemas.microsoft.com/office/drawing/2014/main" id="{005DB4A8-5B7E-9E85-9DC1-81BD2FF86A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11585" r="9091" b="11806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>
            <a:normAutofit fontScale="90000"/>
          </a:bodyPr>
          <a:lstStyle/>
          <a:p>
            <a:r>
              <a:rPr lang="en-US"/>
              <a:t>What you Need to Know about </a:t>
            </a:r>
            <a:r>
              <a:rPr lang="en-US" err="1"/>
              <a:t>ChatGPT</a:t>
            </a:r>
            <a:r>
              <a:rPr lang="en-US"/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>
            <a:normAutofit/>
          </a:bodyPr>
          <a:lstStyle/>
          <a:p>
            <a:r>
              <a:rPr lang="en-US"/>
              <a:t>Mark Pleiss, melissa </a:t>
            </a:r>
            <a:r>
              <a:rPr lang="en-US" err="1"/>
              <a:t>daniels</a:t>
            </a:r>
            <a:r>
              <a:rPr lang="en-US"/>
              <a:t>, colin </a:t>
            </a:r>
            <a:r>
              <a:rPr lang="en-US" err="1"/>
              <a:t>payton</a:t>
            </a:r>
            <a:r>
              <a:rPr lang="en-US"/>
              <a:t> 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39086-7823-64DB-82AE-4CAD8F855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275097"/>
            <a:ext cx="5616217" cy="1117899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EBEBEB"/>
                </a:solidFill>
              </a:rPr>
              <a:t>GPTZero: What does it do? 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4" descr="GPT Zero: Prüfwerkzeug soll für Lehrer KI-Texte entlarven ...">
            <a:extLst>
              <a:ext uri="{FF2B5EF4-FFF2-40B4-BE49-F238E27FC236}">
                <a16:creationId xmlns:a16="http://schemas.microsoft.com/office/drawing/2014/main" id="{5D0EA5B2-5122-1F26-6978-175560324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007" y="282797"/>
            <a:ext cx="3249439" cy="5938234"/>
          </a:xfrm>
          <a:prstGeom prst="rect">
            <a:avLst/>
          </a:prstGeom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3280F-4269-4091-5FD3-057094D73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298" y="1719330"/>
            <a:ext cx="6378215" cy="466547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>
                <a:solidFill>
                  <a:srgbClr val="FFFFFF"/>
                </a:solidFill>
                <a:ea typeface="+mj-lt"/>
                <a:cs typeface="+mj-lt"/>
                <a:hlinkClick r:id="rId3"/>
              </a:rPr>
              <a:t>https://gptzero.me/</a:t>
            </a:r>
            <a:endParaRPr lang="en-US" sz="2800">
              <a:solidFill>
                <a:srgbClr val="FFFFFF"/>
              </a:solidFill>
              <a:ea typeface="+mj-lt"/>
              <a:cs typeface="+mj-lt"/>
            </a:endParaRPr>
          </a:p>
          <a:p>
            <a:pPr>
              <a:lnSpc>
                <a:spcPct val="90000"/>
              </a:lnSpc>
              <a:buClr>
                <a:srgbClr val="8AD0D6"/>
              </a:buClr>
            </a:pPr>
            <a:endParaRPr lang="en-US" sz="2400">
              <a:solidFill>
                <a:srgbClr val="FFFFFF"/>
              </a:solidFill>
              <a:ea typeface="+mj-lt"/>
              <a:cs typeface="+mj-lt"/>
            </a:endParaRPr>
          </a:p>
          <a:p>
            <a:pPr>
              <a:lnSpc>
                <a:spcPct val="90000"/>
              </a:lnSpc>
              <a:buClr>
                <a:srgbClr val="8AD0D6"/>
              </a:buClr>
            </a:pPr>
            <a:r>
              <a:rPr lang="en-US" sz="2400">
                <a:solidFill>
                  <a:srgbClr val="FFFFFF"/>
                </a:solidFill>
                <a:ea typeface="+mj-lt"/>
                <a:cs typeface="+mj-lt"/>
              </a:rPr>
              <a:t>Examines two variables in any piece of writing it examines. </a:t>
            </a:r>
          </a:p>
          <a:p>
            <a:pPr>
              <a:lnSpc>
                <a:spcPct val="90000"/>
              </a:lnSpc>
              <a:buClr>
                <a:srgbClr val="8AD0D6"/>
              </a:buClr>
            </a:pPr>
            <a:r>
              <a:rPr lang="en-US" sz="2400">
                <a:solidFill>
                  <a:srgbClr val="FFFFFF"/>
                </a:solidFill>
                <a:ea typeface="+mj-lt"/>
                <a:cs typeface="+mj-lt"/>
              </a:rPr>
              <a:t>First:  looks at a text's "perplexity," which measures its randomness: Human-written texts tend to be more unpredictable than bot-produced work. </a:t>
            </a:r>
            <a:endParaRPr lang="en-US" sz="24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lr>
                <a:srgbClr val="8AD0D6"/>
              </a:buClr>
            </a:pPr>
            <a:r>
              <a:rPr lang="en-US" sz="2400">
                <a:solidFill>
                  <a:srgbClr val="FFFFFF"/>
                </a:solidFill>
                <a:ea typeface="+mj-lt"/>
                <a:cs typeface="+mj-lt"/>
              </a:rPr>
              <a:t>If a text is very familiar to the </a:t>
            </a:r>
            <a:r>
              <a:rPr lang="en-US" sz="2400" err="1">
                <a:solidFill>
                  <a:srgbClr val="FFFFFF"/>
                </a:solidFill>
                <a:ea typeface="+mj-lt"/>
                <a:cs typeface="+mj-lt"/>
              </a:rPr>
              <a:t>GPTZero</a:t>
            </a:r>
            <a:r>
              <a:rPr lang="en-US" sz="2400">
                <a:solidFill>
                  <a:srgbClr val="FFFFFF"/>
                </a:solidFill>
                <a:ea typeface="+mj-lt"/>
                <a:cs typeface="+mj-lt"/>
              </a:rPr>
              <a:t> app, and has low "perplexity," it was likely machine-generated</a:t>
            </a:r>
          </a:p>
          <a:p>
            <a:pPr>
              <a:lnSpc>
                <a:spcPct val="90000"/>
              </a:lnSpc>
              <a:buClr>
                <a:srgbClr val="8AD0D6"/>
              </a:buClr>
            </a:pPr>
            <a:endParaRPr lang="en-US">
              <a:solidFill>
                <a:srgbClr val="FFFFFF"/>
              </a:solidFill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8647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E1DCC-1E65-BC27-089D-5CE811E3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Next: "burstiness" 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B5E30-5725-8C6E-40F0-B95CE684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5122606" cy="365868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/>
              <a:t>Burstiness = variance, or inconsistency, within a text</a:t>
            </a:r>
          </a:p>
          <a:p>
            <a:pPr>
              <a:buClr>
                <a:srgbClr val="8AD0D6"/>
              </a:buClr>
            </a:pPr>
            <a:r>
              <a:rPr lang="en-US" sz="2800"/>
              <a:t>Human-generated articles generally have MORE burstiness</a:t>
            </a:r>
          </a:p>
          <a:p>
            <a:pPr>
              <a:buClr>
                <a:srgbClr val="8AD0D6"/>
              </a:buClr>
            </a:pPr>
            <a:r>
              <a:rPr lang="en-US" sz="2800"/>
              <a:t>Then, at the end, it tells you the likelihood of being generated by AI</a:t>
            </a:r>
          </a:p>
        </p:txBody>
      </p:sp>
      <p:pic>
        <p:nvPicPr>
          <p:cNvPr id="4" name="Picture 4" descr="A picture containing wall, indoor, different, tool&#10;&#10;Description automatically generated">
            <a:extLst>
              <a:ext uri="{FF2B5EF4-FFF2-40B4-BE49-F238E27FC236}">
                <a16:creationId xmlns:a16="http://schemas.microsoft.com/office/drawing/2014/main" id="{6FBFE746-9DEE-545F-B1EE-03302AD3A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92423" y="2509045"/>
            <a:ext cx="5451627" cy="3611702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7FE650-88FA-C9A8-35A9-7BD119230DA6}"/>
              </a:ext>
            </a:extLst>
          </p:cNvPr>
          <p:cNvSpPr txBox="1"/>
          <p:nvPr/>
        </p:nvSpPr>
        <p:spPr>
          <a:xfrm>
            <a:off x="8842162" y="5985086"/>
            <a:ext cx="270138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6240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77E12-A4A3-02CE-5B35-0402E8207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video will walk you through the </a:t>
            </a:r>
            <a:r>
              <a:rPr lang="en-US" err="1"/>
              <a:t>GPTZero</a:t>
            </a:r>
            <a:r>
              <a:rPr lang="en-US"/>
              <a:t> process: </a:t>
            </a:r>
          </a:p>
        </p:txBody>
      </p:sp>
      <p:pic>
        <p:nvPicPr>
          <p:cNvPr id="4" name="Online Media 3" title="How To Detect If Chat GPT Wrote An Essay (Plagiarism Checker) - GPT Zero">
            <a:hlinkClick r:id="" action="ppaction://media"/>
            <a:extLst>
              <a:ext uri="{FF2B5EF4-FFF2-40B4-BE49-F238E27FC236}">
                <a16:creationId xmlns:a16="http://schemas.microsoft.com/office/drawing/2014/main" id="{E91DF3E5-3C00-2C64-CEC7-CCB12382776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40128" y="2060386"/>
            <a:ext cx="6450168" cy="4255393"/>
          </a:xfrm>
        </p:spPr>
      </p:pic>
    </p:spTree>
    <p:extLst>
      <p:ext uri="{BB962C8B-B14F-4D97-AF65-F5344CB8AC3E}">
        <p14:creationId xmlns:p14="http://schemas.microsoft.com/office/powerpoint/2010/main" val="4016780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D21AA-EEF3-AD2D-3631-D48A30FC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285830"/>
            <a:ext cx="6188190" cy="1429138"/>
          </a:xfrm>
        </p:spPr>
        <p:txBody>
          <a:bodyPr>
            <a:normAutofit/>
          </a:bodyPr>
          <a:lstStyle/>
          <a:p>
            <a:r>
              <a:rPr lang="en-US" sz="3900">
                <a:solidFill>
                  <a:srgbClr val="EBEBEB"/>
                </a:solidFill>
              </a:rPr>
              <a:t>Another deterrence method: ChatGPT itself!  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3BF0FA-36FA-4CE9-840E-F7C3A8F16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81796" y="947378"/>
            <a:ext cx="6858001" cy="4963245"/>
          </a:xfrm>
          <a:custGeom>
            <a:avLst/>
            <a:gdLst>
              <a:gd name="connsiteX0" fmla="*/ 6858001 w 6858001"/>
              <a:gd name="connsiteY0" fmla="*/ 1177 h 4963245"/>
              <a:gd name="connsiteX1" fmla="*/ 6858001 w 6858001"/>
              <a:gd name="connsiteY1" fmla="*/ 1344715 h 4963245"/>
              <a:gd name="connsiteX2" fmla="*/ 6858000 w 6858001"/>
              <a:gd name="connsiteY2" fmla="*/ 1344715 h 4963245"/>
              <a:gd name="connsiteX3" fmla="*/ 6858000 w 6858001"/>
              <a:gd name="connsiteY3" fmla="*/ 4963245 h 4963245"/>
              <a:gd name="connsiteX4" fmla="*/ 0 w 6858001"/>
              <a:gd name="connsiteY4" fmla="*/ 4963244 h 4963245"/>
              <a:gd name="connsiteX5" fmla="*/ 0 w 6858001"/>
              <a:gd name="connsiteY5" fmla="*/ 900697 h 4963245"/>
              <a:gd name="connsiteX6" fmla="*/ 1 w 6858001"/>
              <a:gd name="connsiteY6" fmla="*/ 900697 h 4963245"/>
              <a:gd name="connsiteX7" fmla="*/ 1 w 6858001"/>
              <a:gd name="connsiteY7" fmla="*/ 0 h 4963245"/>
              <a:gd name="connsiteX8" fmla="*/ 40463 w 6858001"/>
              <a:gd name="connsiteY8" fmla="*/ 5883 h 4963245"/>
              <a:gd name="connsiteX9" fmla="*/ 159107 w 6858001"/>
              <a:gd name="connsiteY9" fmla="*/ 23196 h 4963245"/>
              <a:gd name="connsiteX10" fmla="*/ 245518 w 6858001"/>
              <a:gd name="connsiteY10" fmla="*/ 35299 h 4963245"/>
              <a:gd name="connsiteX11" fmla="*/ 348388 w 6858001"/>
              <a:gd name="connsiteY11" fmla="*/ 48073 h 4963245"/>
              <a:gd name="connsiteX12" fmla="*/ 470460 w 6858001"/>
              <a:gd name="connsiteY12" fmla="*/ 63369 h 4963245"/>
              <a:gd name="connsiteX13" fmla="*/ 605563 w 6858001"/>
              <a:gd name="connsiteY13" fmla="*/ 79506 h 4963245"/>
              <a:gd name="connsiteX14" fmla="*/ 757810 w 6858001"/>
              <a:gd name="connsiteY14" fmla="*/ 96483 h 4963245"/>
              <a:gd name="connsiteX15" fmla="*/ 923774 w 6858001"/>
              <a:gd name="connsiteY15" fmla="*/ 114469 h 4963245"/>
              <a:gd name="connsiteX16" fmla="*/ 1104139 w 6858001"/>
              <a:gd name="connsiteY16" fmla="*/ 132454 h 4963245"/>
              <a:gd name="connsiteX17" fmla="*/ 1296163 w 6858001"/>
              <a:gd name="connsiteY17" fmla="*/ 150776 h 4963245"/>
              <a:gd name="connsiteX18" fmla="*/ 1503275 w 6858001"/>
              <a:gd name="connsiteY18" fmla="*/ 167753 h 4963245"/>
              <a:gd name="connsiteX19" fmla="*/ 1719988 w 6858001"/>
              <a:gd name="connsiteY19" fmla="*/ 184058 h 4963245"/>
              <a:gd name="connsiteX20" fmla="*/ 1949045 w 6858001"/>
              <a:gd name="connsiteY20" fmla="*/ 198849 h 4963245"/>
              <a:gd name="connsiteX21" fmla="*/ 2187703 w 6858001"/>
              <a:gd name="connsiteY21" fmla="*/ 212969 h 4963245"/>
              <a:gd name="connsiteX22" fmla="*/ 2436649 w 6858001"/>
              <a:gd name="connsiteY22" fmla="*/ 226248 h 4963245"/>
              <a:gd name="connsiteX23" fmla="*/ 2564208 w 6858001"/>
              <a:gd name="connsiteY23" fmla="*/ 230955 h 4963245"/>
              <a:gd name="connsiteX24" fmla="*/ 2694509 w 6858001"/>
              <a:gd name="connsiteY24" fmla="*/ 236165 h 4963245"/>
              <a:gd name="connsiteX25" fmla="*/ 2826868 w 6858001"/>
              <a:gd name="connsiteY25" fmla="*/ 241040 h 4963245"/>
              <a:gd name="connsiteX26" fmla="*/ 2959914 w 6858001"/>
              <a:gd name="connsiteY26" fmla="*/ 244234 h 4963245"/>
              <a:gd name="connsiteX27" fmla="*/ 3095702 w 6858001"/>
              <a:gd name="connsiteY27" fmla="*/ 247091 h 4963245"/>
              <a:gd name="connsiteX28" fmla="*/ 3232862 w 6858001"/>
              <a:gd name="connsiteY28" fmla="*/ 250117 h 4963245"/>
              <a:gd name="connsiteX29" fmla="*/ 3372765 w 6858001"/>
              <a:gd name="connsiteY29" fmla="*/ 252134 h 4963245"/>
              <a:gd name="connsiteX30" fmla="*/ 3514040 w 6858001"/>
              <a:gd name="connsiteY30" fmla="*/ 252134 h 4963245"/>
              <a:gd name="connsiteX31" fmla="*/ 3656686 w 6858001"/>
              <a:gd name="connsiteY31" fmla="*/ 253142 h 4963245"/>
              <a:gd name="connsiteX32" fmla="*/ 3800704 w 6858001"/>
              <a:gd name="connsiteY32" fmla="*/ 252134 h 4963245"/>
              <a:gd name="connsiteX33" fmla="*/ 3946780 w 6858001"/>
              <a:gd name="connsiteY33" fmla="*/ 250117 h 4963245"/>
              <a:gd name="connsiteX34" fmla="*/ 4092855 w 6858001"/>
              <a:gd name="connsiteY34" fmla="*/ 248268 h 4963245"/>
              <a:gd name="connsiteX35" fmla="*/ 4240988 w 6858001"/>
              <a:gd name="connsiteY35" fmla="*/ 244234 h 4963245"/>
              <a:gd name="connsiteX36" fmla="*/ 4390492 w 6858001"/>
              <a:gd name="connsiteY36" fmla="*/ 240032 h 4963245"/>
              <a:gd name="connsiteX37" fmla="*/ 4539997 w 6858001"/>
              <a:gd name="connsiteY37" fmla="*/ 235157 h 4963245"/>
              <a:gd name="connsiteX38" fmla="*/ 4690873 w 6858001"/>
              <a:gd name="connsiteY38" fmla="*/ 228266 h 4963245"/>
              <a:gd name="connsiteX39" fmla="*/ 4843120 w 6858001"/>
              <a:gd name="connsiteY39" fmla="*/ 220029 h 4963245"/>
              <a:gd name="connsiteX40" fmla="*/ 4996054 w 6858001"/>
              <a:gd name="connsiteY40" fmla="*/ 212129 h 4963245"/>
              <a:gd name="connsiteX41" fmla="*/ 5148987 w 6858001"/>
              <a:gd name="connsiteY41" fmla="*/ 202044 h 4963245"/>
              <a:gd name="connsiteX42" fmla="*/ 5303978 w 6858001"/>
              <a:gd name="connsiteY42" fmla="*/ 189941 h 4963245"/>
              <a:gd name="connsiteX43" fmla="*/ 5456911 w 6858001"/>
              <a:gd name="connsiteY43" fmla="*/ 177839 h 4963245"/>
              <a:gd name="connsiteX44" fmla="*/ 5612588 w 6858001"/>
              <a:gd name="connsiteY44" fmla="*/ 163887 h 4963245"/>
              <a:gd name="connsiteX45" fmla="*/ 5768950 w 6858001"/>
              <a:gd name="connsiteY45" fmla="*/ 148591 h 4963245"/>
              <a:gd name="connsiteX46" fmla="*/ 5923255 w 6858001"/>
              <a:gd name="connsiteY46" fmla="*/ 132455 h 4963245"/>
              <a:gd name="connsiteX47" fmla="*/ 6079618 w 6858001"/>
              <a:gd name="connsiteY47" fmla="*/ 113629 h 4963245"/>
              <a:gd name="connsiteX48" fmla="*/ 6235294 w 6858001"/>
              <a:gd name="connsiteY48" fmla="*/ 93458 h 4963245"/>
              <a:gd name="connsiteX49" fmla="*/ 6391657 w 6858001"/>
              <a:gd name="connsiteY49" fmla="*/ 73455 h 4963245"/>
              <a:gd name="connsiteX50" fmla="*/ 6547333 w 6858001"/>
              <a:gd name="connsiteY50" fmla="*/ 50091 h 4963245"/>
              <a:gd name="connsiteX51" fmla="*/ 6702324 w 6858001"/>
              <a:gd name="connsiteY51" fmla="*/ 26222 h 496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4963245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4963245"/>
                </a:lnTo>
                <a:lnTo>
                  <a:pt x="0" y="4963244"/>
                </a:lnTo>
                <a:lnTo>
                  <a:pt x="0" y="900697"/>
                </a:lnTo>
                <a:lnTo>
                  <a:pt x="1" y="90069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686C6E8-91C4-2638-6942-FE2EC2BCD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29871" y="1478136"/>
            <a:ext cx="3414010" cy="3901725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F4EE1-AF27-EEE3-9702-0707E1438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009105"/>
            <a:ext cx="6188189" cy="421471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err="1">
                <a:solidFill>
                  <a:srgbClr val="FFFFFF"/>
                </a:solidFill>
                <a:ea typeface="+mj-lt"/>
                <a:cs typeface="+mj-lt"/>
              </a:rPr>
              <a:t>ChatGPT</a:t>
            </a:r>
            <a:r>
              <a:rPr lang="en-US" sz="280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en-US" sz="2800" u="sng">
                <a:solidFill>
                  <a:srgbClr val="FFFFFF"/>
                </a:solidFill>
                <a:ea typeface="+mj-lt"/>
                <a:cs typeface="+mj-lt"/>
              </a:rPr>
              <a:t>will tell you</a:t>
            </a:r>
            <a:r>
              <a:rPr lang="en-US" sz="2800">
                <a:solidFill>
                  <a:srgbClr val="FFFFFF"/>
                </a:solidFill>
                <a:ea typeface="+mj-lt"/>
                <a:cs typeface="+mj-lt"/>
              </a:rPr>
              <a:t> if something that was written came from </a:t>
            </a:r>
            <a:r>
              <a:rPr lang="en-US" sz="2800" err="1">
                <a:solidFill>
                  <a:srgbClr val="FFFFFF"/>
                </a:solidFill>
                <a:ea typeface="+mj-lt"/>
                <a:cs typeface="+mj-lt"/>
              </a:rPr>
              <a:t>ChatGPT</a:t>
            </a:r>
            <a:r>
              <a:rPr lang="en-US" sz="2800">
                <a:solidFill>
                  <a:srgbClr val="FFFFFF"/>
                </a:solidFill>
                <a:ea typeface="+mj-lt"/>
                <a:cs typeface="+mj-lt"/>
              </a:rPr>
              <a:t>. </a:t>
            </a:r>
            <a:endParaRPr lang="en-US" sz="2800">
              <a:solidFill>
                <a:srgbClr val="FFFFFF"/>
              </a:solidFill>
            </a:endParaRPr>
          </a:p>
          <a:p>
            <a:pPr>
              <a:buClr>
                <a:srgbClr val="8AD0D6"/>
              </a:buClr>
            </a:pPr>
            <a:r>
              <a:rPr lang="en-US" sz="2800">
                <a:solidFill>
                  <a:srgbClr val="FFFFFF"/>
                </a:solidFill>
                <a:ea typeface="+mj-lt"/>
                <a:cs typeface="+mj-lt"/>
              </a:rPr>
              <a:t>You can copy/paste a piece of writing, put it into </a:t>
            </a:r>
            <a:r>
              <a:rPr lang="en-US" sz="2800" err="1">
                <a:solidFill>
                  <a:srgbClr val="FFFFFF"/>
                </a:solidFill>
                <a:ea typeface="+mj-lt"/>
                <a:cs typeface="+mj-lt"/>
              </a:rPr>
              <a:t>ChatGPT</a:t>
            </a:r>
            <a:r>
              <a:rPr lang="en-US" sz="2800">
                <a:solidFill>
                  <a:srgbClr val="FFFFFF"/>
                </a:solidFill>
                <a:ea typeface="+mj-lt"/>
                <a:cs typeface="+mj-lt"/>
              </a:rPr>
              <a:t>, and say “Did this come from </a:t>
            </a:r>
            <a:r>
              <a:rPr lang="en-US" sz="2800" err="1">
                <a:solidFill>
                  <a:srgbClr val="FFFFFF"/>
                </a:solidFill>
                <a:ea typeface="+mj-lt"/>
                <a:cs typeface="+mj-lt"/>
              </a:rPr>
              <a:t>ChatGPT</a:t>
            </a:r>
            <a:r>
              <a:rPr lang="en-US" sz="2800">
                <a:solidFill>
                  <a:srgbClr val="FFFFFF"/>
                </a:solidFill>
                <a:ea typeface="+mj-lt"/>
                <a:cs typeface="+mj-lt"/>
              </a:rPr>
              <a:t>” and it will say yes. </a:t>
            </a:r>
          </a:p>
          <a:p>
            <a:pPr>
              <a:buClr>
                <a:srgbClr val="8AD0D6"/>
              </a:buClr>
            </a:pPr>
            <a:r>
              <a:rPr lang="en-US" sz="2800">
                <a:solidFill>
                  <a:srgbClr val="FFFFFF"/>
                </a:solidFill>
                <a:ea typeface="+mj-lt"/>
                <a:cs typeface="+mj-lt"/>
              </a:rPr>
              <a:t>(It hasn’t figured out about lying....yet)</a:t>
            </a:r>
            <a:endParaRPr lang="en-US" sz="2800">
              <a:solidFill>
                <a:srgbClr val="FFFFFF"/>
              </a:solidFill>
            </a:endParaRPr>
          </a:p>
          <a:p>
            <a:pPr>
              <a:buClr>
                <a:srgbClr val="8AD0D6"/>
              </a:buClr>
            </a:pPr>
            <a:endParaRPr lang="en-US">
              <a:solidFill>
                <a:srgbClr val="FFFFFF"/>
              </a:solidFill>
              <a:ea typeface="+mj-lt"/>
              <a:cs typeface="+mj-lt"/>
            </a:endParaRPr>
          </a:p>
          <a:p>
            <a:pPr>
              <a:buClr>
                <a:srgbClr val="8AD0D6"/>
              </a:buClr>
            </a:pPr>
            <a:endParaRPr lang="en-US">
              <a:solidFill>
                <a:srgbClr val="FFFFFF"/>
              </a:solidFill>
              <a:ea typeface="+mj-lt"/>
              <a:cs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E16BF-9B09-020E-60E8-F7E8B31F11F0}"/>
              </a:ext>
            </a:extLst>
          </p:cNvPr>
          <p:cNvSpPr txBox="1"/>
          <p:nvPr/>
        </p:nvSpPr>
        <p:spPr>
          <a:xfrm>
            <a:off x="8672582" y="5179806"/>
            <a:ext cx="287129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8742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robot illustration of a family">
            <a:extLst>
              <a:ext uri="{FF2B5EF4-FFF2-40B4-BE49-F238E27FC236}">
                <a16:creationId xmlns:a16="http://schemas.microsoft.com/office/drawing/2014/main" id="{AF1C3DCE-51AD-F2E6-1242-4FE7A1CAC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047372-EF80-DF90-A5C1-518CD6A13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858" y="1765917"/>
            <a:ext cx="8825658" cy="3329581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Incorporate: Ways to use ChatGPT in your classrooms</a:t>
            </a:r>
          </a:p>
        </p:txBody>
      </p:sp>
    </p:spTree>
    <p:extLst>
      <p:ext uri="{BB962C8B-B14F-4D97-AF65-F5344CB8AC3E}">
        <p14:creationId xmlns:p14="http://schemas.microsoft.com/office/powerpoint/2010/main" val="369571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D21AA-EEF3-AD2D-3631-D48A30FC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Acceptable uses of A.I.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F4EE1-AF27-EEE3-9702-0707E1438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246050"/>
            <a:ext cx="6188189" cy="414052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F7F7F7"/>
              </a:buClr>
            </a:pPr>
            <a:r>
              <a:rPr lang="en-US" sz="2400">
                <a:solidFill>
                  <a:srgbClr val="FFFFFF"/>
                </a:solidFill>
                <a:ea typeface="+mj-lt"/>
                <a:cs typeface="+mj-lt"/>
              </a:rPr>
              <a:t>Developing a topic for writing  </a:t>
            </a:r>
          </a:p>
          <a:p>
            <a:pPr>
              <a:buClr>
                <a:srgbClr val="F7F7F7"/>
              </a:buClr>
            </a:pPr>
            <a:r>
              <a:rPr lang="en-US" sz="2400">
                <a:solidFill>
                  <a:srgbClr val="FFFFFF"/>
                </a:solidFill>
                <a:ea typeface="+mj-lt"/>
                <a:cs typeface="+mj-lt"/>
              </a:rPr>
              <a:t>Generating search terms and finding databases for research  </a:t>
            </a:r>
            <a:endParaRPr lang="en-US" sz="2400">
              <a:solidFill>
                <a:srgbClr val="FFFFFF"/>
              </a:solidFill>
            </a:endParaRPr>
          </a:p>
          <a:p>
            <a:pPr>
              <a:buClr>
                <a:srgbClr val="F7F7F7"/>
              </a:buClr>
            </a:pPr>
            <a:r>
              <a:rPr lang="en-US" sz="2400">
                <a:solidFill>
                  <a:srgbClr val="FFFFFF"/>
                </a:solidFill>
                <a:ea typeface="+mj-lt"/>
                <a:cs typeface="+mj-lt"/>
              </a:rPr>
              <a:t>Receiving general feedback on writing </a:t>
            </a:r>
          </a:p>
          <a:p>
            <a:pPr>
              <a:buClr>
                <a:srgbClr val="F7F7F7"/>
              </a:buClr>
            </a:pPr>
            <a:r>
              <a:rPr lang="en-US" sz="2400">
                <a:solidFill>
                  <a:srgbClr val="FFFFFF"/>
                </a:solidFill>
                <a:ea typeface="+mj-lt"/>
                <a:cs typeface="+mj-lt"/>
              </a:rPr>
              <a:t>Receiving alternatives to common turns of phrase </a:t>
            </a:r>
            <a:endParaRPr lang="en-US" sz="2400">
              <a:solidFill>
                <a:srgbClr val="FFFFFF"/>
              </a:solidFill>
            </a:endParaRPr>
          </a:p>
          <a:p>
            <a:pPr>
              <a:buClr>
                <a:srgbClr val="F7F7F7"/>
              </a:buClr>
            </a:pPr>
            <a:r>
              <a:rPr lang="en-US" sz="2400">
                <a:solidFill>
                  <a:srgbClr val="FFFFFF"/>
                </a:solidFill>
                <a:ea typeface="+mj-lt"/>
                <a:cs typeface="+mj-lt"/>
              </a:rPr>
              <a:t>Asking for it to identify and explain your own grammar and spelling mistakes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oy robot on a white background.">
            <a:extLst>
              <a:ext uri="{FF2B5EF4-FFF2-40B4-BE49-F238E27FC236}">
                <a16:creationId xmlns:a16="http://schemas.microsoft.com/office/drawing/2014/main" id="{F686C6E8-91C4-2638-6942-FE2EC2BCD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2" r="45509" b="-2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374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D21AA-EEF3-AD2D-3631-D48A30FC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US"/>
              <a:t>Unacceptable uses of A.I. </a:t>
            </a:r>
          </a:p>
        </p:txBody>
      </p:sp>
      <p:sp>
        <p:nvSpPr>
          <p:cNvPr id="2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grey robot with  colorful buttons">
            <a:extLst>
              <a:ext uri="{FF2B5EF4-FFF2-40B4-BE49-F238E27FC236}">
                <a16:creationId xmlns:a16="http://schemas.microsoft.com/office/drawing/2014/main" id="{F686C6E8-91C4-2638-6942-FE2EC2BCD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90" r="2024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F4EE1-AF27-EEE3-9702-0707E1438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1949345"/>
            <a:ext cx="6207291" cy="419548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F7F7F7"/>
              </a:buClr>
            </a:pPr>
            <a:r>
              <a:rPr lang="en-US" sz="2400">
                <a:ea typeface="+mj-lt"/>
                <a:cs typeface="+mj-lt"/>
              </a:rPr>
              <a:t>Writing entire essays  </a:t>
            </a:r>
          </a:p>
          <a:p>
            <a:pPr>
              <a:buClr>
                <a:srgbClr val="F7F7F7"/>
              </a:buClr>
            </a:pPr>
            <a:r>
              <a:rPr lang="en-US" sz="2400">
                <a:ea typeface="+mj-lt"/>
                <a:cs typeface="+mj-lt"/>
              </a:rPr>
              <a:t>Completing unfinished portions of an assignment </a:t>
            </a:r>
            <a:endParaRPr lang="en-US" sz="2400"/>
          </a:p>
          <a:p>
            <a:pPr>
              <a:buClr>
                <a:srgbClr val="F7F7F7"/>
              </a:buClr>
            </a:pPr>
            <a:r>
              <a:rPr lang="en-US" sz="2400">
                <a:ea typeface="+mj-lt"/>
                <a:cs typeface="+mj-lt"/>
              </a:rPr>
              <a:t>Generating any sentences that you use substantially or in whole in your own writing</a:t>
            </a:r>
          </a:p>
          <a:p>
            <a:pPr>
              <a:buClr>
                <a:srgbClr val="F7F7F7"/>
              </a:buClr>
            </a:pPr>
            <a:r>
              <a:rPr lang="en-US" sz="2400">
                <a:ea typeface="+mj-lt"/>
                <a:cs typeface="+mj-lt"/>
              </a:rPr>
              <a:t>Finding sources or formatting citations  </a:t>
            </a:r>
          </a:p>
          <a:p>
            <a:pPr>
              <a:buClr>
                <a:srgbClr val="F7F7F7"/>
              </a:buClr>
            </a:pPr>
            <a:r>
              <a:rPr lang="en-US" sz="2400">
                <a:ea typeface="+mj-lt"/>
                <a:cs typeface="+mj-lt"/>
              </a:rPr>
              <a:t>Uses that violate the spirit of using writing as a means of learning and developing your mind 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7537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9E349-38DC-1D19-7873-5BD01AAA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Technique 1: Fact checking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F07A3-6D1D-7FF8-D5FF-093690AE4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545" y="1964141"/>
            <a:ext cx="8709804" cy="41954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Analyzing bad or inaccurate texts is a strong way to have students learn a content matter.</a:t>
            </a:r>
          </a:p>
          <a:p>
            <a:pPr>
              <a:buClr>
                <a:srgbClr val="8AD0D6"/>
              </a:buClr>
            </a:pPr>
            <a:r>
              <a:rPr lang="en-US" sz="2400"/>
              <a:t>Ask A.I. to answer an essay or exam question based on the texts in the class.</a:t>
            </a:r>
          </a:p>
          <a:p>
            <a:pPr>
              <a:buClr>
                <a:srgbClr val="8AD0D6"/>
              </a:buClr>
            </a:pPr>
            <a:r>
              <a:rPr lang="en-US" sz="2400"/>
              <a:t>Have students work independently or in groups to analyze</a:t>
            </a:r>
          </a:p>
          <a:p>
            <a:pPr>
              <a:buClr>
                <a:srgbClr val="8AD0D6"/>
              </a:buClr>
            </a:pPr>
            <a:r>
              <a:rPr lang="en-US" sz="2400"/>
              <a:t>Push students to explain gaps, inaccuracies, and to reference check for source credibility</a:t>
            </a:r>
          </a:p>
          <a:p>
            <a:pPr marL="0" indent="0">
              <a:buClr>
                <a:srgbClr val="8AD0D6"/>
              </a:buClr>
              <a:buNone/>
            </a:pPr>
            <a:endParaRPr lang="en-US"/>
          </a:p>
          <a:p>
            <a:pPr marL="0" indent="0">
              <a:buNone/>
            </a:pPr>
            <a:r>
              <a:rPr lang="en-US" sz="2000"/>
              <a:t>From Ethan Mollick, "How to... use AI to teach some of the hardest skills"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09097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9E349-38DC-1D19-7873-5BD01AAA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Technique 2: Co-writing to teach description and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F07A3-6D1D-7FF8-D5FF-093690AE4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312" y="2038122"/>
            <a:ext cx="8458270" cy="41954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Analyzing bad or inaccurate texts is a strong way to have students learn a content matter.</a:t>
            </a:r>
          </a:p>
          <a:p>
            <a:pPr>
              <a:buClr>
                <a:srgbClr val="8AD0D6"/>
              </a:buClr>
            </a:pPr>
            <a:r>
              <a:rPr lang="en-US" sz="2400"/>
              <a:t>Have students ask A.I. to write an essay on something they know very well (can be scaffolded with a "literacy narrative")</a:t>
            </a:r>
          </a:p>
          <a:p>
            <a:pPr>
              <a:buClr>
                <a:srgbClr val="8AD0D6"/>
              </a:buClr>
            </a:pPr>
            <a:r>
              <a:rPr lang="en-US" sz="2400"/>
              <a:t>Have students coach the A.I. to write a better version of the paper, including more and more details from their topic. </a:t>
            </a:r>
          </a:p>
          <a:p>
            <a:pPr marL="0" indent="0">
              <a:buClr>
                <a:srgbClr val="8AD0D6"/>
              </a:buClr>
              <a:buNone/>
            </a:pPr>
            <a:endParaRPr lang="en-US"/>
          </a:p>
          <a:p>
            <a:pPr marL="0" indent="0">
              <a:buNone/>
            </a:pPr>
            <a:r>
              <a:rPr lang="en-US" sz="2000"/>
              <a:t>From Ethan Mollick, "How to... use AI to teach some of the hardest skills"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3393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9E349-38DC-1D19-7873-5BD01AAA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Technique 3a: Brainstorming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F07A3-6D1D-7FF8-D5FF-093690AE4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48157"/>
            <a:ext cx="8946541" cy="50905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/>
              <a:t>ChatGPT</a:t>
            </a:r>
            <a:r>
              <a:rPr lang="en-US" sz="2400" dirty="0"/>
              <a:t> is, at heart, a chat bot. Use it to help students think through ideas</a:t>
            </a:r>
          </a:p>
          <a:p>
            <a:pPr marL="0" indent="0">
              <a:buClr>
                <a:srgbClr val="8AD0D6"/>
              </a:buClr>
              <a:buNone/>
            </a:pPr>
            <a:endParaRPr lang="en-US" sz="2400"/>
          </a:p>
          <a:p>
            <a:pPr>
              <a:buClr>
                <a:srgbClr val="8AD0D6"/>
              </a:buClr>
            </a:pPr>
            <a:r>
              <a:rPr lang="en-US" sz="2400" b="1" dirty="0"/>
              <a:t>Prompts for getting started:</a:t>
            </a:r>
            <a:endParaRPr lang="en-US" sz="2400" dirty="0"/>
          </a:p>
          <a:p>
            <a:pPr lvl="1">
              <a:buClr>
                <a:srgbClr val="8AD0D6"/>
              </a:buClr>
            </a:pPr>
            <a:r>
              <a:rPr lang="en-US" sz="2000" dirty="0"/>
              <a:t>What are some specific topics related to X?</a:t>
            </a:r>
            <a:endParaRPr lang="en-US" sz="2000" b="1" dirty="0"/>
          </a:p>
          <a:p>
            <a:pPr lvl="1">
              <a:buClr>
                <a:srgbClr val="8AD0D6"/>
              </a:buClr>
            </a:pPr>
            <a:r>
              <a:rPr lang="en-US" sz="2000" dirty="0"/>
              <a:t>I'm struggling to write my college essay on free speech in sports. What are some controversial topics?**</a:t>
            </a:r>
          </a:p>
          <a:p>
            <a:pPr marL="0" indent="0">
              <a:buClr>
                <a:srgbClr val="8AD0D6"/>
              </a:buClr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dirty="0"/>
              <a:t>From </a:t>
            </a:r>
            <a:r>
              <a:rPr lang="en-US" dirty="0">
                <a:ea typeface="+mj-lt"/>
                <a:cs typeface="+mj-lt"/>
              </a:rPr>
              <a:t>Ashley Squires, Avila University Writing Center</a:t>
            </a:r>
            <a:r>
              <a:rPr lang="en-US" dirty="0"/>
              <a:t>, "Developing topics with </a:t>
            </a:r>
            <a:r>
              <a:rPr lang="en-US" dirty="0" err="1"/>
              <a:t>ChatGPT</a:t>
            </a:r>
            <a:r>
              <a:rPr lang="en-US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10797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Broken Laptop? Damaged Nvidia Graphics Card? Just Put It In The Oven ...">
            <a:extLst>
              <a:ext uri="{FF2B5EF4-FFF2-40B4-BE49-F238E27FC236}">
                <a16:creationId xmlns:a16="http://schemas.microsoft.com/office/drawing/2014/main" id="{AF1C3DCE-51AD-F2E6-1242-4FE7A1CAC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047372-EF80-DF90-A5C1-518CD6A13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701" y="106251"/>
            <a:ext cx="6797236" cy="295394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Deter: Ways to prevent student use of ChatGPT </a:t>
            </a:r>
          </a:p>
        </p:txBody>
      </p:sp>
    </p:spTree>
    <p:extLst>
      <p:ext uri="{BB962C8B-B14F-4D97-AF65-F5344CB8AC3E}">
        <p14:creationId xmlns:p14="http://schemas.microsoft.com/office/powerpoint/2010/main" val="191920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9E349-38DC-1D19-7873-5BD01AAA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Technique 3b: Brainstorming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F07A3-6D1D-7FF8-D5FF-093690AE4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48157"/>
            <a:ext cx="8946541" cy="50905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/>
              <a:t>ChatGPT</a:t>
            </a:r>
            <a:r>
              <a:rPr lang="en-US" sz="2400" dirty="0"/>
              <a:t> is, at heart, a chat bot. Use it to help students think through ideas</a:t>
            </a:r>
          </a:p>
          <a:p>
            <a:pPr marL="0" indent="0">
              <a:buClr>
                <a:srgbClr val="8AD0D6"/>
              </a:buClr>
              <a:buNone/>
            </a:pPr>
            <a:endParaRPr lang="en-US" sz="2400"/>
          </a:p>
          <a:p>
            <a:pPr>
              <a:buClr>
                <a:srgbClr val="8AD0D6"/>
              </a:buClr>
            </a:pPr>
            <a:r>
              <a:rPr lang="en-US" sz="2400" b="1" dirty="0"/>
              <a:t>Prompts for understanding the basics:</a:t>
            </a:r>
            <a:endParaRPr lang="en-US" sz="2400" dirty="0"/>
          </a:p>
          <a:p>
            <a:pPr lvl="1">
              <a:buClr>
                <a:srgbClr val="8AD0D6"/>
              </a:buClr>
            </a:pPr>
            <a:r>
              <a:rPr lang="en-US" sz="2000" dirty="0"/>
              <a:t>Summarize the debate on X.</a:t>
            </a:r>
          </a:p>
          <a:p>
            <a:pPr lvl="1">
              <a:buClr>
                <a:srgbClr val="8AD0D6"/>
              </a:buClr>
            </a:pPr>
            <a:r>
              <a:rPr lang="en-US" sz="2000" dirty="0"/>
              <a:t>What are common arguments for/against X?</a:t>
            </a:r>
          </a:p>
          <a:p>
            <a:pPr lvl="1">
              <a:buClr>
                <a:srgbClr val="8AD0D6"/>
              </a:buClr>
            </a:pPr>
            <a:r>
              <a:rPr lang="en-US" sz="2000" dirty="0"/>
              <a:t>What alternatives are there to the topics you have just discussed?</a:t>
            </a:r>
          </a:p>
          <a:p>
            <a:pPr marL="0" indent="0">
              <a:buClr>
                <a:srgbClr val="8AD0D6"/>
              </a:buClr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dirty="0"/>
              <a:t>From </a:t>
            </a:r>
            <a:r>
              <a:rPr lang="en-US" dirty="0">
                <a:ea typeface="+mj-lt"/>
                <a:cs typeface="+mj-lt"/>
              </a:rPr>
              <a:t>Ashley Squires, Avila University Writing Center</a:t>
            </a:r>
            <a:r>
              <a:rPr lang="en-US" dirty="0"/>
              <a:t>, "Developing topics with </a:t>
            </a:r>
            <a:r>
              <a:rPr lang="en-US" dirty="0" err="1"/>
              <a:t>ChatGPT</a:t>
            </a:r>
            <a:r>
              <a:rPr lang="en-US" dirty="0"/>
              <a:t>"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06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9E349-38DC-1D19-7873-5BD01AAA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Technique 3c: Brainstorming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F07A3-6D1D-7FF8-D5FF-093690AE4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48157"/>
            <a:ext cx="8946541" cy="50905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/>
              <a:t>ChatGPT</a:t>
            </a:r>
            <a:r>
              <a:rPr lang="en-US" sz="2400" dirty="0"/>
              <a:t> is, at heart, a chat bot. Use it to help students think through ideas</a:t>
            </a:r>
          </a:p>
          <a:p>
            <a:pPr marL="0" indent="0">
              <a:buClr>
                <a:srgbClr val="8AD0D6"/>
              </a:buClr>
              <a:buNone/>
            </a:pPr>
            <a:endParaRPr lang="en-US" sz="2400"/>
          </a:p>
          <a:p>
            <a:pPr>
              <a:buClr>
                <a:srgbClr val="8AD0D6"/>
              </a:buClr>
            </a:pPr>
            <a:r>
              <a:rPr lang="en-US" sz="2400" b="1" dirty="0"/>
              <a:t>Prompts for research:</a:t>
            </a:r>
          </a:p>
          <a:p>
            <a:pPr lvl="1">
              <a:buClr>
                <a:srgbClr val="8AD0D6"/>
              </a:buClr>
            </a:pPr>
            <a:r>
              <a:rPr lang="en-US" sz="2000" dirty="0"/>
              <a:t>What are some search terms related to X?</a:t>
            </a:r>
          </a:p>
          <a:p>
            <a:pPr lvl="1">
              <a:buClr>
                <a:srgbClr val="8AD0D6"/>
              </a:buClr>
            </a:pPr>
            <a:r>
              <a:rPr lang="en-US" sz="2000" dirty="0"/>
              <a:t>What databases can I use to investigate X?</a:t>
            </a:r>
          </a:p>
          <a:p>
            <a:pPr lvl="1">
              <a:buClr>
                <a:srgbClr val="8AD0D6"/>
              </a:buClr>
            </a:pPr>
            <a:r>
              <a:rPr lang="en-US" sz="2000" dirty="0"/>
              <a:t>Are there any journalistic outlets or non-profits that work with X?</a:t>
            </a:r>
          </a:p>
          <a:p>
            <a:pPr marL="0" indent="0">
              <a:buClr>
                <a:srgbClr val="8AD0D6"/>
              </a:buClr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dirty="0"/>
              <a:t>From </a:t>
            </a:r>
            <a:r>
              <a:rPr lang="en-US" dirty="0">
                <a:ea typeface="+mj-lt"/>
                <a:cs typeface="+mj-lt"/>
              </a:rPr>
              <a:t>Ashley Squires, Avila University Writing Center</a:t>
            </a:r>
            <a:r>
              <a:rPr lang="en-US" dirty="0"/>
              <a:t>, "Developing topics with </a:t>
            </a:r>
            <a:r>
              <a:rPr lang="en-US" dirty="0" err="1"/>
              <a:t>ChatGPT</a:t>
            </a:r>
            <a:r>
              <a:rPr lang="en-US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44268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9E349-38DC-1D19-7873-5BD01AAA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Technique 4:  Stasis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F07A3-6D1D-7FF8-D5FF-093690AE4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36062"/>
            <a:ext cx="9301647" cy="510262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Stasis theory — four questions that lead from idea to action:</a:t>
            </a:r>
          </a:p>
          <a:p>
            <a:pPr marL="857250" lvl="1">
              <a:buClr>
                <a:srgbClr val="8AD0D6"/>
              </a:buClr>
              <a:buAutoNum type="arabicPeriod"/>
            </a:pPr>
            <a:r>
              <a:rPr lang="en-US" sz="2200" dirty="0"/>
              <a:t>Fact: Does something exist?</a:t>
            </a:r>
          </a:p>
          <a:p>
            <a:pPr marL="857250" lvl="1">
              <a:buClr>
                <a:srgbClr val="8AD0D6"/>
              </a:buClr>
              <a:buAutoNum type="arabicPeriod"/>
            </a:pPr>
            <a:r>
              <a:rPr lang="en-US" sz="2200" dirty="0"/>
              <a:t>Definition: What do we call it?</a:t>
            </a:r>
          </a:p>
          <a:p>
            <a:pPr marL="857250" lvl="1">
              <a:buClr>
                <a:srgbClr val="8AD0D6"/>
              </a:buClr>
              <a:buAutoNum type="arabicPeriod"/>
            </a:pPr>
            <a:r>
              <a:rPr lang="en-US" sz="2200" dirty="0"/>
              <a:t>Quality: Is it good or bad? (or any other qualitative question)</a:t>
            </a:r>
          </a:p>
          <a:p>
            <a:pPr marL="857250" lvl="1">
              <a:buClr>
                <a:srgbClr val="8AD0D6"/>
              </a:buClr>
              <a:buAutoNum type="arabicPeriod"/>
            </a:pPr>
            <a:r>
              <a:rPr lang="en-US" sz="2200" dirty="0"/>
              <a:t>Policy: What should we do about it?</a:t>
            </a:r>
          </a:p>
          <a:p>
            <a:pPr>
              <a:buClr>
                <a:srgbClr val="8AD0D6"/>
              </a:buClr>
            </a:pPr>
            <a:r>
              <a:rPr lang="en-US" sz="2400" dirty="0"/>
              <a:t>Have students ask </a:t>
            </a:r>
            <a:r>
              <a:rPr lang="en-US" sz="2400" dirty="0" err="1"/>
              <a:t>ChatGPT</a:t>
            </a:r>
            <a:r>
              <a:rPr lang="en-US" sz="2400" dirty="0"/>
              <a:t> to define the stasis questions on a topic.</a:t>
            </a:r>
          </a:p>
          <a:p>
            <a:pPr>
              <a:buClr>
                <a:srgbClr val="8AD0D6"/>
              </a:buClr>
            </a:pPr>
            <a:r>
              <a:rPr lang="en-US" sz="2400" dirty="0"/>
              <a:t>Use </a:t>
            </a:r>
            <a:r>
              <a:rPr lang="en-US" sz="2400" dirty="0" err="1"/>
              <a:t>ChatGPT</a:t>
            </a:r>
            <a:r>
              <a:rPr lang="en-US" sz="2400" dirty="0"/>
              <a:t> help students find out what is and is not controversial about a topic. </a:t>
            </a:r>
          </a:p>
          <a:p>
            <a:pPr marL="0" indent="0">
              <a:buClr>
                <a:srgbClr val="8AD0D6"/>
              </a:buClr>
              <a:buNone/>
            </a:pPr>
            <a:endParaRPr lang="en-US">
              <a:ea typeface="+mj-lt"/>
              <a:cs typeface="+mj-lt"/>
            </a:endParaRPr>
          </a:p>
          <a:p>
            <a:pPr marL="0" indent="0">
              <a:buNone/>
            </a:pPr>
            <a:r>
              <a:rPr lang="en-US" sz="2000" dirty="0">
                <a:ea typeface="+mj-lt"/>
                <a:cs typeface="+mj-lt"/>
              </a:rPr>
              <a:t>From Ashley Squires, Avila University Writing Center, "Developing topics with </a:t>
            </a:r>
            <a:r>
              <a:rPr lang="en-US" sz="2000" dirty="0" err="1">
                <a:ea typeface="+mj-lt"/>
                <a:cs typeface="+mj-lt"/>
              </a:rPr>
              <a:t>ChatGPT</a:t>
            </a:r>
            <a:r>
              <a:rPr lang="en-US" sz="2000" dirty="0">
                <a:ea typeface="+mj-lt"/>
                <a:cs typeface="+mj-lt"/>
              </a:rPr>
              <a:t>"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035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D595C-EDE3-09FC-B837-561FCFEAA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29" y="307295"/>
            <a:ext cx="6553091" cy="117156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EBEBEB"/>
                </a:solidFill>
              </a:rPr>
              <a:t>Small, in-class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9A6D3-A9AD-54E5-00BB-8CBBAE71C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35" y="1805189"/>
            <a:ext cx="7068244" cy="49552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Works well in order to collect writing samples more quickly to get a first glance at what students' writing looks like – makes it easier to detect AI presence</a:t>
            </a:r>
          </a:p>
          <a:p>
            <a:pPr>
              <a:buClr>
                <a:srgbClr val="8AD0D6"/>
              </a:buClr>
            </a:pPr>
            <a:r>
              <a:rPr lang="en-US" sz="2400">
                <a:solidFill>
                  <a:srgbClr val="FFFFFF"/>
                </a:solidFill>
              </a:rPr>
              <a:t>Start with this low-stakes work, and continue compounding the work to make a larger assignment </a:t>
            </a:r>
          </a:p>
          <a:p>
            <a:pPr>
              <a:buClr>
                <a:srgbClr val="8AD0D6"/>
              </a:buClr>
            </a:pPr>
            <a:r>
              <a:rPr lang="en-US" sz="2400">
                <a:solidFill>
                  <a:srgbClr val="FFFFFF"/>
                </a:solidFill>
              </a:rPr>
              <a:t>Example: splitting a big paper into smaller, bite-sized paragraphs that end up coming together to make the big paper </a:t>
            </a:r>
          </a:p>
        </p:txBody>
      </p:sp>
      <p:sp>
        <p:nvSpPr>
          <p:cNvPr id="2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05691AF-A74A-C39C-9D2B-81D8C2BD34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649" r="32073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6A5B62-5433-5D5B-862D-A74DB85F4000}"/>
              </a:ext>
            </a:extLst>
          </p:cNvPr>
          <p:cNvSpPr txBox="1"/>
          <p:nvPr/>
        </p:nvSpPr>
        <p:spPr>
          <a:xfrm>
            <a:off x="9490619" y="6657945"/>
            <a:ext cx="270138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9488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2367F9C-042B-84C2-1602-3CEE43742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747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E42EE9-43E9-8A1D-0B58-E5D52E4D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US"/>
              <a:t>Make sure to enforce the "why" behind writing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096B1-4866-9185-E3FD-813535F1B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22" y="2836383"/>
            <a:ext cx="11082287" cy="38198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Reinforce to students why the ability to write is important in today's society </a:t>
            </a:r>
          </a:p>
          <a:p>
            <a:pPr>
              <a:buClr>
                <a:srgbClr val="8AD0D6"/>
              </a:buClr>
            </a:pPr>
            <a:r>
              <a:rPr lang="en-US" sz="2400"/>
              <a:t>Make sure to find the value in writing </a:t>
            </a:r>
          </a:p>
          <a:p>
            <a:pPr>
              <a:buClr>
                <a:srgbClr val="8AD0D6"/>
              </a:buClr>
            </a:pPr>
            <a:r>
              <a:rPr lang="en-US" sz="2400"/>
              <a:t>Tell your students that writing is a life skill, as well as one that is needed for many jobs </a:t>
            </a:r>
          </a:p>
          <a:p>
            <a:pPr>
              <a:buClr>
                <a:srgbClr val="8AD0D6"/>
              </a:buClr>
            </a:pPr>
            <a:r>
              <a:rPr lang="en-US" sz="2400"/>
              <a:t>Make sure to ask the "why" to yourself as well – is writing absolutely necessary in order for the student to demonstrate what they've learned?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7A7CC-C6D6-8AEB-7FC0-A0331BE44427}"/>
              </a:ext>
            </a:extLst>
          </p:cNvPr>
          <p:cNvSpPr txBox="1"/>
          <p:nvPr/>
        </p:nvSpPr>
        <p:spPr>
          <a:xfrm>
            <a:off x="9631684" y="6657944"/>
            <a:ext cx="2560316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5531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63DD3-163B-ABE2-F155-CBE4F143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8" y="146310"/>
            <a:ext cx="10325396" cy="189670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EBEBEB"/>
                </a:solidFill>
              </a:rPr>
              <a:t>If possible, create alternatives to writing assignments that can also demonstrate student learning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8453B-32EE-FF46-D6FD-C64BEB61C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227" y="2279972"/>
            <a:ext cx="6560745" cy="43133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/>
              <a:t>Examples: </a:t>
            </a:r>
          </a:p>
          <a:p>
            <a:pPr>
              <a:buClr>
                <a:srgbClr val="8AD0D6"/>
              </a:buClr>
            </a:pPr>
            <a:r>
              <a:rPr lang="en-US" sz="3200"/>
              <a:t>Podcast</a:t>
            </a:r>
          </a:p>
          <a:p>
            <a:pPr>
              <a:buClr>
                <a:srgbClr val="8AD0D6"/>
              </a:buClr>
            </a:pPr>
            <a:r>
              <a:rPr lang="en-US" sz="3200"/>
              <a:t>In-class debate</a:t>
            </a:r>
          </a:p>
          <a:p>
            <a:pPr>
              <a:buClr>
                <a:srgbClr val="8AD0D6"/>
              </a:buClr>
            </a:pPr>
            <a:r>
              <a:rPr lang="en-US" sz="3200"/>
              <a:t>Visual aid/graphic novel or cartoon depiction of literature</a:t>
            </a:r>
          </a:p>
          <a:p>
            <a:pPr>
              <a:buClr>
                <a:srgbClr val="8AD0D6"/>
              </a:buClr>
            </a:pPr>
            <a:r>
              <a:rPr lang="en-US" sz="3200"/>
              <a:t>Reacting games</a:t>
            </a:r>
          </a:p>
          <a:p>
            <a:pPr>
              <a:buClr>
                <a:srgbClr val="8AD0D6"/>
              </a:buClr>
            </a:pPr>
            <a:r>
              <a:rPr lang="en-US" sz="3200"/>
              <a:t>Videos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EF926F-71E3-A342-FCB4-BFE1BCC94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51" r="25987" b="6250"/>
          <a:stretch/>
        </p:blipFill>
        <p:spPr>
          <a:xfrm>
            <a:off x="7190617" y="2548281"/>
            <a:ext cx="3254225" cy="36620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35751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8D1D7-3793-315F-CC2B-70186DF0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Content knowledge: It's all yours!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C4D0D-EEA7-C533-8AD2-7E7D86FA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13" y="1441172"/>
            <a:ext cx="11275468" cy="48072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Test information about your content on </a:t>
            </a:r>
            <a:r>
              <a:rPr lang="en-US" sz="2800" err="1"/>
              <a:t>ChatGPT</a:t>
            </a:r>
            <a:r>
              <a:rPr lang="en-US" sz="2800"/>
              <a:t> before showing it to your students – not all content is accessible to </a:t>
            </a:r>
            <a:r>
              <a:rPr lang="en-US" sz="2800" err="1"/>
              <a:t>ChatGPT</a:t>
            </a:r>
            <a:r>
              <a:rPr lang="en-US" sz="2800"/>
              <a:t> (such as many peer-reviewed articles) </a:t>
            </a:r>
          </a:p>
          <a:p>
            <a:pPr>
              <a:buClr>
                <a:srgbClr val="8AD0D6"/>
              </a:buClr>
            </a:pPr>
            <a:r>
              <a:rPr lang="en-US" sz="2800"/>
              <a:t>Maintain your familiarity with the content over which the students are writing</a:t>
            </a:r>
          </a:p>
          <a:p>
            <a:pPr>
              <a:buClr>
                <a:srgbClr val="8AD0D6"/>
              </a:buClr>
            </a:pPr>
            <a:r>
              <a:rPr lang="en-US" sz="2800"/>
              <a:t>Oftentimes, the writing LOOKS pretty at first glance, but </a:t>
            </a:r>
            <a:r>
              <a:rPr lang="en-US" sz="2800" err="1"/>
              <a:t>ChatGPT</a:t>
            </a:r>
            <a:r>
              <a:rPr lang="en-US" sz="2800"/>
              <a:t> can mix up crucial details – its knowledge is still a bit limited! </a:t>
            </a:r>
          </a:p>
          <a:p>
            <a:pPr>
              <a:buClr>
                <a:srgbClr val="8AD0D6"/>
              </a:buClr>
            </a:pPr>
            <a:endParaRPr lang="en-US"/>
          </a:p>
          <a:p>
            <a:pPr>
              <a:buClr>
                <a:srgbClr val="8AD0D6"/>
              </a:buClr>
            </a:pPr>
            <a:endParaRPr lang="en-US"/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28B1580-B2A1-E1BC-82BF-25042C5FD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02203" y="4771891"/>
            <a:ext cx="2743200" cy="171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35748E-1911-FE5C-7418-B44F27C8AAD2}"/>
              </a:ext>
            </a:extLst>
          </p:cNvPr>
          <p:cNvSpPr txBox="1"/>
          <p:nvPr/>
        </p:nvSpPr>
        <p:spPr>
          <a:xfrm>
            <a:off x="8620259" y="6475658"/>
            <a:ext cx="2270975" cy="10285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>
                <a:hlinkClick r:id="rId3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4"/>
              </a:rPr>
              <a:t>CC BY-SA-NC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115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7E4204-E93C-417B-9ED0-F81552DE8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8E4A00-82CC-4AD0-B631-F820AEE40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463665DF-25B8-4EE2-8F85-921EF38BE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E8BA9-DF5D-F5B2-1008-03CCC33FA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sz="3900">
                <a:solidFill>
                  <a:srgbClr val="EBEBEB"/>
                </a:solidFill>
              </a:rPr>
              <a:t>When creating writing assignments: 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B3378DC2-950E-4B63-B833-32DE4719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B6726-BECC-0460-84E6-652432C0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495" y="2279973"/>
            <a:ext cx="8087319" cy="42489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Try to make your writing tasks fun and original, so that students don't want to have a robot write their assignment – try to incorporate their current passions and interests, or make some sort of interpersonal connection </a:t>
            </a:r>
            <a:endParaRPr lang="en-US"/>
          </a:p>
          <a:p>
            <a:pPr>
              <a:lnSpc>
                <a:spcPct val="90000"/>
              </a:lnSpc>
              <a:buClr>
                <a:srgbClr val="8AD0D6"/>
              </a:buClr>
            </a:pPr>
            <a:r>
              <a:rPr lang="en-US" sz="2400"/>
              <a:t>Assign originally written questions with very specific guidelines, so it's harder to replicate with AI</a:t>
            </a:r>
          </a:p>
          <a:p>
            <a:pPr>
              <a:lnSpc>
                <a:spcPct val="90000"/>
              </a:lnSpc>
              <a:buClr>
                <a:srgbClr val="8AD0D6"/>
              </a:buClr>
            </a:pPr>
            <a:r>
              <a:rPr lang="en-US" sz="2400"/>
              <a:t>Put a prompt into </a:t>
            </a:r>
            <a:r>
              <a:rPr lang="en-US" sz="2400" err="1"/>
              <a:t>ChatGPT</a:t>
            </a:r>
            <a:r>
              <a:rPr lang="en-US" sz="2400"/>
              <a:t> before assigning it, in order to see the response it produces </a:t>
            </a:r>
          </a:p>
          <a:p>
            <a:pPr>
              <a:lnSpc>
                <a:spcPct val="90000"/>
              </a:lnSpc>
              <a:buClr>
                <a:srgbClr val="8AD0D6"/>
              </a:buClr>
            </a:pPr>
            <a:r>
              <a:rPr lang="en-US" sz="2400"/>
              <a:t>That way, you will recognize a similar answer in your class if someone tries to use it  </a:t>
            </a:r>
          </a:p>
          <a:p>
            <a:pPr>
              <a:lnSpc>
                <a:spcPct val="90000"/>
              </a:lnSpc>
              <a:buClr>
                <a:srgbClr val="8AD0D6"/>
              </a:buClr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AAE960C-F196-629C-5E87-9C27E30B6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20532" y="2247774"/>
            <a:ext cx="3176800" cy="3662018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971E96-2601-D7D5-EDC0-4279D69FFD93}"/>
              </a:ext>
            </a:extLst>
          </p:cNvPr>
          <p:cNvSpPr txBox="1"/>
          <p:nvPr/>
        </p:nvSpPr>
        <p:spPr>
          <a:xfrm>
            <a:off x="8756746" y="5956583"/>
            <a:ext cx="3129853" cy="200055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0215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525DB-5887-E6A1-07A8-C8FBFF93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en-US"/>
              <a:t>Additional ideas: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1F92D-6315-2018-5569-00FEBCDE6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030" y="1708778"/>
            <a:ext cx="4928690" cy="45288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If you do an in-class writing-based exam, use the Lockdown Browser</a:t>
            </a:r>
          </a:p>
          <a:p>
            <a:pPr>
              <a:buClr>
                <a:srgbClr val="8AD0D6"/>
              </a:buClr>
            </a:pPr>
            <a:endParaRPr lang="en-US" sz="2400"/>
          </a:p>
          <a:p>
            <a:pPr>
              <a:buClr>
                <a:srgbClr val="8AD0D6"/>
              </a:buClr>
            </a:pPr>
            <a:r>
              <a:rPr lang="en-US" sz="2400"/>
              <a:t>Add an in-class self-reflection at the end for students to write about their process  - if they didn't craft their own writing, it should become pretty apparent if they can't reflect on their writing, either!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527BDC5-5275-4288-0EFD-E80DF1E12D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8086" b="3"/>
          <a:stretch/>
        </p:blipFill>
        <p:spPr>
          <a:xfrm>
            <a:off x="6091916" y="2052213"/>
            <a:ext cx="5451627" cy="4196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8D1FA6-5E91-0A3A-B154-6CA8D782201C}"/>
              </a:ext>
            </a:extLst>
          </p:cNvPr>
          <p:cNvSpPr txBox="1"/>
          <p:nvPr/>
        </p:nvSpPr>
        <p:spPr>
          <a:xfrm>
            <a:off x="8983227" y="6048343"/>
            <a:ext cx="2560316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132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B248E-E6AE-0683-A0C4-6DCE35226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>
                <a:solidFill>
                  <a:srgbClr val="EBEBEB"/>
                </a:solidFill>
              </a:rPr>
              <a:t>AI Detection Software: What's out there? 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mputer script on a screen">
            <a:extLst>
              <a:ext uri="{FF2B5EF4-FFF2-40B4-BE49-F238E27FC236}">
                <a16:creationId xmlns:a16="http://schemas.microsoft.com/office/drawing/2014/main" id="{E8E97F0A-E6B0-D435-EAF2-444DA303AA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4582" b="-3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60218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1289</Words>
  <Application>Microsoft Office PowerPoint</Application>
  <PresentationFormat>Widescreen</PresentationFormat>
  <Paragraphs>121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Wingdings 3</vt:lpstr>
      <vt:lpstr>Ion</vt:lpstr>
      <vt:lpstr>What you Need to Know about ChatGPT </vt:lpstr>
      <vt:lpstr>Deter: Ways to prevent student use of ChatGPT </vt:lpstr>
      <vt:lpstr>Small, in-class assignments</vt:lpstr>
      <vt:lpstr>Make sure to enforce the "why" behind writing </vt:lpstr>
      <vt:lpstr>If possible, create alternatives to writing assignments that can also demonstrate student learning</vt:lpstr>
      <vt:lpstr>Content knowledge: It's all yours! </vt:lpstr>
      <vt:lpstr>When creating writing assignments: </vt:lpstr>
      <vt:lpstr>Additional ideas: </vt:lpstr>
      <vt:lpstr>AI Detection Software: What's out there? </vt:lpstr>
      <vt:lpstr>GPTZero: What does it do? </vt:lpstr>
      <vt:lpstr>Next: "burstiness" </vt:lpstr>
      <vt:lpstr>This video will walk you through the GPTZero process: </vt:lpstr>
      <vt:lpstr>Another deterrence method: ChatGPT itself!  </vt:lpstr>
      <vt:lpstr>Incorporate: Ways to use ChatGPT in your classrooms</vt:lpstr>
      <vt:lpstr>Acceptable uses of A.I. </vt:lpstr>
      <vt:lpstr>Unacceptable uses of A.I. </vt:lpstr>
      <vt:lpstr>Technique 1: Fact checking</vt:lpstr>
      <vt:lpstr>Technique 2: Co-writing to teach description and details</vt:lpstr>
      <vt:lpstr>Technique 3a: Brainstorming topics</vt:lpstr>
      <vt:lpstr>Technique 3b: Brainstorming topics</vt:lpstr>
      <vt:lpstr>Technique 3c: Brainstorming topics</vt:lpstr>
      <vt:lpstr>Technique 4:  Stasis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Melissa Daniels</cp:lastModifiedBy>
  <cp:revision>6</cp:revision>
  <dcterms:created xsi:type="dcterms:W3CDTF">2023-01-13T16:17:24Z</dcterms:created>
  <dcterms:modified xsi:type="dcterms:W3CDTF">2023-01-17T19:41:09Z</dcterms:modified>
</cp:coreProperties>
</file>