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769" autoAdjust="0"/>
  </p:normalViewPr>
  <p:slideViewPr>
    <p:cSldViewPr snapToGrid="0" snapToObjects="1">
      <p:cViewPr>
        <p:scale>
          <a:sx n="100" d="100"/>
          <a:sy n="100" d="100"/>
        </p:scale>
        <p:origin x="-1832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B69F1-1DC7-401E-B92B-9D4B40A1BD6A}" type="doc">
      <dgm:prSet loTypeId="urn:microsoft.com/office/officeart/2005/8/layout/venn2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FE95F9-0079-4B90-B735-E57FCF3468F4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Transition Team and General Education Directors</a:t>
          </a:r>
          <a:endParaRPr lang="en-US" dirty="0">
            <a:latin typeface="Constantia" pitchFamily="18" charset="0"/>
          </a:endParaRPr>
        </a:p>
      </dgm:t>
    </dgm:pt>
    <dgm:pt modelId="{F8054C77-B2DF-4A38-B7EE-D7CFCFEC7B91}" type="parTrans" cxnId="{D4B6934E-86DC-4E8B-A5F7-1968570AEC20}">
      <dgm:prSet/>
      <dgm:spPr/>
      <dgm:t>
        <a:bodyPr/>
        <a:lstStyle/>
        <a:p>
          <a:endParaRPr lang="en-US">
            <a:latin typeface="Constantia" pitchFamily="18" charset="0"/>
          </a:endParaRPr>
        </a:p>
      </dgm:t>
    </dgm:pt>
    <dgm:pt modelId="{273B2506-275F-4EBC-A71A-5944F768854A}" type="sibTrans" cxnId="{D4B6934E-86DC-4E8B-A5F7-1968570AEC20}">
      <dgm:prSet/>
      <dgm:spPr/>
      <dgm:t>
        <a:bodyPr/>
        <a:lstStyle/>
        <a:p>
          <a:endParaRPr lang="en-US">
            <a:latin typeface="Constantia" pitchFamily="18" charset="0"/>
          </a:endParaRPr>
        </a:p>
      </dgm:t>
    </dgm:pt>
    <dgm:pt modelId="{9A931447-A7BC-47C7-A5BD-E39C8BB1BC33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Criteria Working Groups</a:t>
          </a:r>
          <a:endParaRPr lang="en-US" dirty="0">
            <a:latin typeface="Constantia" pitchFamily="18" charset="0"/>
          </a:endParaRPr>
        </a:p>
      </dgm:t>
    </dgm:pt>
    <dgm:pt modelId="{1EC3205F-2694-48B8-AC41-6A43432EE0BC}" type="parTrans" cxnId="{85E1F534-CBF6-4D76-BD1F-E49D5BDC8D26}">
      <dgm:prSet/>
      <dgm:spPr/>
      <dgm:t>
        <a:bodyPr/>
        <a:lstStyle/>
        <a:p>
          <a:endParaRPr lang="en-US">
            <a:latin typeface="Constantia" pitchFamily="18" charset="0"/>
          </a:endParaRPr>
        </a:p>
      </dgm:t>
    </dgm:pt>
    <dgm:pt modelId="{AFE4293A-0598-40F3-A0EC-A7CE7456FB95}" type="sibTrans" cxnId="{85E1F534-CBF6-4D76-BD1F-E49D5BDC8D26}">
      <dgm:prSet/>
      <dgm:spPr/>
      <dgm:t>
        <a:bodyPr/>
        <a:lstStyle/>
        <a:p>
          <a:endParaRPr lang="en-US">
            <a:latin typeface="Constantia" pitchFamily="18" charset="0"/>
          </a:endParaRPr>
        </a:p>
      </dgm:t>
    </dgm:pt>
    <dgm:pt modelId="{2538A2A5-69F2-4803-8D0B-E5C0AB43A520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Working Group of Faculty and Staff</a:t>
          </a:r>
          <a:endParaRPr lang="en-US" dirty="0">
            <a:latin typeface="Constantia" pitchFamily="18" charset="0"/>
          </a:endParaRPr>
        </a:p>
      </dgm:t>
    </dgm:pt>
    <dgm:pt modelId="{3558822A-931A-45F1-942F-A55AC54E0B6F}" type="parTrans" cxnId="{D545B2AF-D810-4DC7-9687-F33EF6124312}">
      <dgm:prSet/>
      <dgm:spPr/>
      <dgm:t>
        <a:bodyPr/>
        <a:lstStyle/>
        <a:p>
          <a:endParaRPr lang="en-US">
            <a:latin typeface="Constantia" pitchFamily="18" charset="0"/>
          </a:endParaRPr>
        </a:p>
      </dgm:t>
    </dgm:pt>
    <dgm:pt modelId="{AC3206C0-9C54-4FCE-9071-819605461A21}" type="sibTrans" cxnId="{D545B2AF-D810-4DC7-9687-F33EF6124312}">
      <dgm:prSet/>
      <dgm:spPr/>
      <dgm:t>
        <a:bodyPr/>
        <a:lstStyle/>
        <a:p>
          <a:endParaRPr lang="en-US">
            <a:latin typeface="Constantia" pitchFamily="18" charset="0"/>
          </a:endParaRPr>
        </a:p>
      </dgm:t>
    </dgm:pt>
    <dgm:pt modelId="{12344624-DA1C-467F-93AF-26C37875F824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Dean and Volunteer Faculty</a:t>
          </a:r>
          <a:endParaRPr lang="en-US" dirty="0">
            <a:latin typeface="Constantia" pitchFamily="18" charset="0"/>
          </a:endParaRPr>
        </a:p>
      </dgm:t>
    </dgm:pt>
    <dgm:pt modelId="{44D15811-DE10-4F10-BE58-C4534A98D6D5}" type="parTrans" cxnId="{F12C6396-BADB-4A0E-90D3-0547C4BB02DE}">
      <dgm:prSet/>
      <dgm:spPr/>
      <dgm:t>
        <a:bodyPr/>
        <a:lstStyle/>
        <a:p>
          <a:endParaRPr lang="en-US">
            <a:latin typeface="Constantia" pitchFamily="18" charset="0"/>
          </a:endParaRPr>
        </a:p>
      </dgm:t>
    </dgm:pt>
    <dgm:pt modelId="{D0C1EDDA-4568-4911-A16F-F6CE77361151}" type="sibTrans" cxnId="{F12C6396-BADB-4A0E-90D3-0547C4BB02DE}">
      <dgm:prSet/>
      <dgm:spPr/>
      <dgm:t>
        <a:bodyPr/>
        <a:lstStyle/>
        <a:p>
          <a:endParaRPr lang="en-US">
            <a:latin typeface="Constantia" pitchFamily="18" charset="0"/>
          </a:endParaRPr>
        </a:p>
      </dgm:t>
    </dgm:pt>
    <dgm:pt modelId="{B8137629-AB1E-4EA0-A049-7EEDC0BD9B97}" type="pres">
      <dgm:prSet presAssocID="{878B69F1-1DC7-401E-B92B-9D4B40A1BD6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36F6D2-7B7D-4203-92D1-777F6920C5B8}" type="pres">
      <dgm:prSet presAssocID="{878B69F1-1DC7-401E-B92B-9D4B40A1BD6A}" presName="comp1" presStyleCnt="0"/>
      <dgm:spPr/>
    </dgm:pt>
    <dgm:pt modelId="{E50D316A-8775-4691-8AC9-2C510CFB4E90}" type="pres">
      <dgm:prSet presAssocID="{878B69F1-1DC7-401E-B92B-9D4B40A1BD6A}" presName="circle1" presStyleLbl="node1" presStyleIdx="0" presStyleCnt="4"/>
      <dgm:spPr/>
      <dgm:t>
        <a:bodyPr/>
        <a:lstStyle/>
        <a:p>
          <a:endParaRPr lang="en-US"/>
        </a:p>
      </dgm:t>
    </dgm:pt>
    <dgm:pt modelId="{83DE082C-B41C-47D6-AFF1-1A10B6C985A3}" type="pres">
      <dgm:prSet presAssocID="{878B69F1-1DC7-401E-B92B-9D4B40A1BD6A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294ED-0D71-4E31-BAAB-6A8F4948F64A}" type="pres">
      <dgm:prSet presAssocID="{878B69F1-1DC7-401E-B92B-9D4B40A1BD6A}" presName="comp2" presStyleCnt="0"/>
      <dgm:spPr/>
    </dgm:pt>
    <dgm:pt modelId="{349AB5B6-C84D-48E3-BA78-6300B1FAD60C}" type="pres">
      <dgm:prSet presAssocID="{878B69F1-1DC7-401E-B92B-9D4B40A1BD6A}" presName="circle2" presStyleLbl="node1" presStyleIdx="1" presStyleCnt="4"/>
      <dgm:spPr/>
      <dgm:t>
        <a:bodyPr/>
        <a:lstStyle/>
        <a:p>
          <a:endParaRPr lang="en-US"/>
        </a:p>
      </dgm:t>
    </dgm:pt>
    <dgm:pt modelId="{E76FD439-0A88-4093-9304-E7EF8CA8F180}" type="pres">
      <dgm:prSet presAssocID="{878B69F1-1DC7-401E-B92B-9D4B40A1BD6A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B6EBC-32F0-442D-878B-B2D586E7DC2F}" type="pres">
      <dgm:prSet presAssocID="{878B69F1-1DC7-401E-B92B-9D4B40A1BD6A}" presName="comp3" presStyleCnt="0"/>
      <dgm:spPr/>
    </dgm:pt>
    <dgm:pt modelId="{20D73559-224C-47E9-820A-65B7A693E89F}" type="pres">
      <dgm:prSet presAssocID="{878B69F1-1DC7-401E-B92B-9D4B40A1BD6A}" presName="circle3" presStyleLbl="node1" presStyleIdx="2" presStyleCnt="4"/>
      <dgm:spPr/>
      <dgm:t>
        <a:bodyPr/>
        <a:lstStyle/>
        <a:p>
          <a:endParaRPr lang="en-US"/>
        </a:p>
      </dgm:t>
    </dgm:pt>
    <dgm:pt modelId="{A856535C-D34E-48CD-BE09-BBFD5D6608CE}" type="pres">
      <dgm:prSet presAssocID="{878B69F1-1DC7-401E-B92B-9D4B40A1BD6A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D614B-C382-4409-A285-552F0D3D3E0A}" type="pres">
      <dgm:prSet presAssocID="{878B69F1-1DC7-401E-B92B-9D4B40A1BD6A}" presName="comp4" presStyleCnt="0"/>
      <dgm:spPr/>
    </dgm:pt>
    <dgm:pt modelId="{7B7FB836-6099-4CCA-BAC1-0E49E2573DBD}" type="pres">
      <dgm:prSet presAssocID="{878B69F1-1DC7-401E-B92B-9D4B40A1BD6A}" presName="circle4" presStyleLbl="node1" presStyleIdx="3" presStyleCnt="4"/>
      <dgm:spPr/>
      <dgm:t>
        <a:bodyPr/>
        <a:lstStyle/>
        <a:p>
          <a:endParaRPr lang="en-US"/>
        </a:p>
      </dgm:t>
    </dgm:pt>
    <dgm:pt modelId="{7B4E3775-7815-456E-B82B-8BFA2855683A}" type="pres">
      <dgm:prSet presAssocID="{878B69F1-1DC7-401E-B92B-9D4B40A1BD6A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E1F534-CBF6-4D76-BD1F-E49D5BDC8D26}" srcId="{878B69F1-1DC7-401E-B92B-9D4B40A1BD6A}" destId="{9A931447-A7BC-47C7-A5BD-E39C8BB1BC33}" srcOrd="1" destOrd="0" parTransId="{1EC3205F-2694-48B8-AC41-6A43432EE0BC}" sibTransId="{AFE4293A-0598-40F3-A0EC-A7CE7456FB95}"/>
    <dgm:cxn modelId="{4355979D-9544-4497-A5A7-CBD9421770E1}" type="presOf" srcId="{C7FE95F9-0079-4B90-B735-E57FCF3468F4}" destId="{E50D316A-8775-4691-8AC9-2C510CFB4E90}" srcOrd="0" destOrd="0" presId="urn:microsoft.com/office/officeart/2005/8/layout/venn2"/>
    <dgm:cxn modelId="{F12C6396-BADB-4A0E-90D3-0547C4BB02DE}" srcId="{878B69F1-1DC7-401E-B92B-9D4B40A1BD6A}" destId="{12344624-DA1C-467F-93AF-26C37875F824}" srcOrd="3" destOrd="0" parTransId="{44D15811-DE10-4F10-BE58-C4534A98D6D5}" sibTransId="{D0C1EDDA-4568-4911-A16F-F6CE77361151}"/>
    <dgm:cxn modelId="{1AA9FAAB-BB7E-48D4-88DA-C869F49C19EE}" type="presOf" srcId="{C7FE95F9-0079-4B90-B735-E57FCF3468F4}" destId="{83DE082C-B41C-47D6-AFF1-1A10B6C985A3}" srcOrd="1" destOrd="0" presId="urn:microsoft.com/office/officeart/2005/8/layout/venn2"/>
    <dgm:cxn modelId="{8118FEA6-9686-4BD3-A286-2A5F6F0E8D8E}" type="presOf" srcId="{12344624-DA1C-467F-93AF-26C37875F824}" destId="{7B4E3775-7815-456E-B82B-8BFA2855683A}" srcOrd="1" destOrd="0" presId="urn:microsoft.com/office/officeart/2005/8/layout/venn2"/>
    <dgm:cxn modelId="{4F55F0E2-04C8-4FF3-B859-AB3AE698B887}" type="presOf" srcId="{878B69F1-1DC7-401E-B92B-9D4B40A1BD6A}" destId="{B8137629-AB1E-4EA0-A049-7EEDC0BD9B97}" srcOrd="0" destOrd="0" presId="urn:microsoft.com/office/officeart/2005/8/layout/venn2"/>
    <dgm:cxn modelId="{D4B6934E-86DC-4E8B-A5F7-1968570AEC20}" srcId="{878B69F1-1DC7-401E-B92B-9D4B40A1BD6A}" destId="{C7FE95F9-0079-4B90-B735-E57FCF3468F4}" srcOrd="0" destOrd="0" parTransId="{F8054C77-B2DF-4A38-B7EE-D7CFCFEC7B91}" sibTransId="{273B2506-275F-4EBC-A71A-5944F768854A}"/>
    <dgm:cxn modelId="{3E392818-6938-4F15-9B99-7BE805046484}" type="presOf" srcId="{12344624-DA1C-467F-93AF-26C37875F824}" destId="{7B7FB836-6099-4CCA-BAC1-0E49E2573DBD}" srcOrd="0" destOrd="0" presId="urn:microsoft.com/office/officeart/2005/8/layout/venn2"/>
    <dgm:cxn modelId="{D545B2AF-D810-4DC7-9687-F33EF6124312}" srcId="{878B69F1-1DC7-401E-B92B-9D4B40A1BD6A}" destId="{2538A2A5-69F2-4803-8D0B-E5C0AB43A520}" srcOrd="2" destOrd="0" parTransId="{3558822A-931A-45F1-942F-A55AC54E0B6F}" sibTransId="{AC3206C0-9C54-4FCE-9071-819605461A21}"/>
    <dgm:cxn modelId="{80CC3073-70EA-42E6-BD6E-F6B910D205E6}" type="presOf" srcId="{2538A2A5-69F2-4803-8D0B-E5C0AB43A520}" destId="{20D73559-224C-47E9-820A-65B7A693E89F}" srcOrd="0" destOrd="0" presId="urn:microsoft.com/office/officeart/2005/8/layout/venn2"/>
    <dgm:cxn modelId="{8CEB5B58-0CF4-4BDB-B7A3-AEEA885C83BD}" type="presOf" srcId="{9A931447-A7BC-47C7-A5BD-E39C8BB1BC33}" destId="{349AB5B6-C84D-48E3-BA78-6300B1FAD60C}" srcOrd="0" destOrd="0" presId="urn:microsoft.com/office/officeart/2005/8/layout/venn2"/>
    <dgm:cxn modelId="{A23863E9-E341-412D-BD80-DD5E3B1C97B4}" type="presOf" srcId="{9A931447-A7BC-47C7-A5BD-E39C8BB1BC33}" destId="{E76FD439-0A88-4093-9304-E7EF8CA8F180}" srcOrd="1" destOrd="0" presId="urn:microsoft.com/office/officeart/2005/8/layout/venn2"/>
    <dgm:cxn modelId="{3D19162B-4654-443F-8E89-D28A2D355010}" type="presOf" srcId="{2538A2A5-69F2-4803-8D0B-E5C0AB43A520}" destId="{A856535C-D34E-48CD-BE09-BBFD5D6608CE}" srcOrd="1" destOrd="0" presId="urn:microsoft.com/office/officeart/2005/8/layout/venn2"/>
    <dgm:cxn modelId="{868BBC0C-89BE-4D03-90FF-6AFAEFDD8F31}" type="presParOf" srcId="{B8137629-AB1E-4EA0-A049-7EEDC0BD9B97}" destId="{0D36F6D2-7B7D-4203-92D1-777F6920C5B8}" srcOrd="0" destOrd="0" presId="urn:microsoft.com/office/officeart/2005/8/layout/venn2"/>
    <dgm:cxn modelId="{265C1F49-3E59-4E90-A5D7-077C40A147DF}" type="presParOf" srcId="{0D36F6D2-7B7D-4203-92D1-777F6920C5B8}" destId="{E50D316A-8775-4691-8AC9-2C510CFB4E90}" srcOrd="0" destOrd="0" presId="urn:microsoft.com/office/officeart/2005/8/layout/venn2"/>
    <dgm:cxn modelId="{A00EFAAE-C384-47FF-BA37-A2AC08BE7999}" type="presParOf" srcId="{0D36F6D2-7B7D-4203-92D1-777F6920C5B8}" destId="{83DE082C-B41C-47D6-AFF1-1A10B6C985A3}" srcOrd="1" destOrd="0" presId="urn:microsoft.com/office/officeart/2005/8/layout/venn2"/>
    <dgm:cxn modelId="{E7E59E98-13A9-4E9E-8750-E81067C2B180}" type="presParOf" srcId="{B8137629-AB1E-4EA0-A049-7EEDC0BD9B97}" destId="{0F9294ED-0D71-4E31-BAAB-6A8F4948F64A}" srcOrd="1" destOrd="0" presId="urn:microsoft.com/office/officeart/2005/8/layout/venn2"/>
    <dgm:cxn modelId="{253F08CD-AB9D-4DBC-B6C2-35703D861122}" type="presParOf" srcId="{0F9294ED-0D71-4E31-BAAB-6A8F4948F64A}" destId="{349AB5B6-C84D-48E3-BA78-6300B1FAD60C}" srcOrd="0" destOrd="0" presId="urn:microsoft.com/office/officeart/2005/8/layout/venn2"/>
    <dgm:cxn modelId="{BC6D1925-DD54-4E75-B9FB-912EF6FE4A59}" type="presParOf" srcId="{0F9294ED-0D71-4E31-BAAB-6A8F4948F64A}" destId="{E76FD439-0A88-4093-9304-E7EF8CA8F180}" srcOrd="1" destOrd="0" presId="urn:microsoft.com/office/officeart/2005/8/layout/venn2"/>
    <dgm:cxn modelId="{8A952E78-D38A-4850-8EAF-9328E493FF65}" type="presParOf" srcId="{B8137629-AB1E-4EA0-A049-7EEDC0BD9B97}" destId="{84EB6EBC-32F0-442D-878B-B2D586E7DC2F}" srcOrd="2" destOrd="0" presId="urn:microsoft.com/office/officeart/2005/8/layout/venn2"/>
    <dgm:cxn modelId="{ED26F139-CF71-444B-BA0D-8D56BE0D3EA3}" type="presParOf" srcId="{84EB6EBC-32F0-442D-878B-B2D586E7DC2F}" destId="{20D73559-224C-47E9-820A-65B7A693E89F}" srcOrd="0" destOrd="0" presId="urn:microsoft.com/office/officeart/2005/8/layout/venn2"/>
    <dgm:cxn modelId="{6789DFAD-4ECF-4BF3-AD2D-5D847E2917AE}" type="presParOf" srcId="{84EB6EBC-32F0-442D-878B-B2D586E7DC2F}" destId="{A856535C-D34E-48CD-BE09-BBFD5D6608CE}" srcOrd="1" destOrd="0" presId="urn:microsoft.com/office/officeart/2005/8/layout/venn2"/>
    <dgm:cxn modelId="{EA98BD14-51AA-4EAD-A5DC-78F29E0920C0}" type="presParOf" srcId="{B8137629-AB1E-4EA0-A049-7EEDC0BD9B97}" destId="{E90D614B-C382-4409-A285-552F0D3D3E0A}" srcOrd="3" destOrd="0" presId="urn:microsoft.com/office/officeart/2005/8/layout/venn2"/>
    <dgm:cxn modelId="{2EFC3742-C7BF-478A-80FE-00C8FAA076A8}" type="presParOf" srcId="{E90D614B-C382-4409-A285-552F0D3D3E0A}" destId="{7B7FB836-6099-4CCA-BAC1-0E49E2573DBD}" srcOrd="0" destOrd="0" presId="urn:microsoft.com/office/officeart/2005/8/layout/venn2"/>
    <dgm:cxn modelId="{8ED61D7C-F03F-4A4C-909B-0B2E6AB6168D}" type="presParOf" srcId="{E90D614B-C382-4409-A285-552F0D3D3E0A}" destId="{7B4E3775-7815-456E-B82B-8BFA2855683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D316A-8775-4691-8AC9-2C510CFB4E90}">
      <dsp:nvSpPr>
        <dsp:cNvPr id="0" name=""/>
        <dsp:cNvSpPr/>
      </dsp:nvSpPr>
      <dsp:spPr>
        <a:xfrm>
          <a:off x="457199" y="0"/>
          <a:ext cx="5257800" cy="52578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onstantia" pitchFamily="18" charset="0"/>
            </a:rPr>
            <a:t>Transition Team and General Education Directors</a:t>
          </a:r>
          <a:endParaRPr lang="en-US" sz="1100" kern="1200" dirty="0">
            <a:latin typeface="Constantia" pitchFamily="18" charset="0"/>
          </a:endParaRPr>
        </a:p>
      </dsp:txBody>
      <dsp:txXfrm>
        <a:off x="2351059" y="262889"/>
        <a:ext cx="1470080" cy="788670"/>
      </dsp:txXfrm>
    </dsp:sp>
    <dsp:sp modelId="{349AB5B6-C84D-48E3-BA78-6300B1FAD60C}">
      <dsp:nvSpPr>
        <dsp:cNvPr id="0" name=""/>
        <dsp:cNvSpPr/>
      </dsp:nvSpPr>
      <dsp:spPr>
        <a:xfrm>
          <a:off x="982979" y="1051559"/>
          <a:ext cx="4206240" cy="4206240"/>
        </a:xfrm>
        <a:prstGeom prst="ellipse">
          <a:avLst/>
        </a:prstGeom>
        <a:solidFill>
          <a:schemeClr val="accent5">
            <a:hueOff val="-4673100"/>
            <a:satOff val="6871"/>
            <a:lumOff val="588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onstantia" pitchFamily="18" charset="0"/>
            </a:rPr>
            <a:t>Criteria Working Groups</a:t>
          </a:r>
          <a:endParaRPr lang="en-US" sz="1100" kern="1200" dirty="0">
            <a:latin typeface="Constantia" pitchFamily="18" charset="0"/>
          </a:endParaRPr>
        </a:p>
      </dsp:txBody>
      <dsp:txXfrm>
        <a:off x="2351059" y="1303934"/>
        <a:ext cx="1470080" cy="757123"/>
      </dsp:txXfrm>
    </dsp:sp>
    <dsp:sp modelId="{20D73559-224C-47E9-820A-65B7A693E89F}">
      <dsp:nvSpPr>
        <dsp:cNvPr id="0" name=""/>
        <dsp:cNvSpPr/>
      </dsp:nvSpPr>
      <dsp:spPr>
        <a:xfrm>
          <a:off x="1508759" y="2103119"/>
          <a:ext cx="3154680" cy="3154680"/>
        </a:xfrm>
        <a:prstGeom prst="ellipse">
          <a:avLst/>
        </a:prstGeom>
        <a:solidFill>
          <a:schemeClr val="accent5">
            <a:hueOff val="-9346200"/>
            <a:satOff val="13742"/>
            <a:lumOff val="1176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onstantia" pitchFamily="18" charset="0"/>
            </a:rPr>
            <a:t>Working Group of Faculty and Staff</a:t>
          </a:r>
          <a:endParaRPr lang="en-US" sz="1100" kern="1200" dirty="0">
            <a:latin typeface="Constantia" pitchFamily="18" charset="0"/>
          </a:endParaRPr>
        </a:p>
      </dsp:txBody>
      <dsp:txXfrm>
        <a:off x="2351059" y="2339720"/>
        <a:ext cx="1470080" cy="709803"/>
      </dsp:txXfrm>
    </dsp:sp>
    <dsp:sp modelId="{7B7FB836-6099-4CCA-BAC1-0E49E2573DBD}">
      <dsp:nvSpPr>
        <dsp:cNvPr id="0" name=""/>
        <dsp:cNvSpPr/>
      </dsp:nvSpPr>
      <dsp:spPr>
        <a:xfrm>
          <a:off x="2034539" y="3154680"/>
          <a:ext cx="2103120" cy="2103120"/>
        </a:xfrm>
        <a:prstGeom prst="ellipse">
          <a:avLst/>
        </a:prstGeom>
        <a:solidFill>
          <a:schemeClr val="accent5">
            <a:hueOff val="-14019300"/>
            <a:satOff val="20613"/>
            <a:lumOff val="1764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onstantia" pitchFamily="18" charset="0"/>
            </a:rPr>
            <a:t>Dean and Volunteer Faculty</a:t>
          </a:r>
          <a:endParaRPr lang="en-US" sz="1100" kern="1200" dirty="0">
            <a:latin typeface="Constantia" pitchFamily="18" charset="0"/>
          </a:endParaRPr>
        </a:p>
      </dsp:txBody>
      <dsp:txXfrm>
        <a:off x="2342534" y="3680460"/>
        <a:ext cx="1487130" cy="1051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FA2F4-2272-214A-B98C-746061E0E6CF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3411F-53FD-5F42-B829-5CB7D6CCB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9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4D14D1-98BC-7747-9C05-96EB51CB52DE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BAE41A-0611-DD4A-B280-895903E32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oryanne.harrigan@simpson.edu" TargetMode="External"/><Relationship Id="rId4" Type="http://schemas.openxmlformats.org/officeDocument/2006/relationships/hyperlink" Target="mailto:steve.griffith@simpson.edu" TargetMode="External"/><Relationship Id="rId5" Type="http://schemas.openxmlformats.org/officeDocument/2006/relationships/hyperlink" Target="http://www.simpson.edu/academics/curriculum/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my.doling@simpso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51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Amy Doling, CoryAnne Harrigan, and Steven J. Griffith</a:t>
            </a:r>
          </a:p>
          <a:p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Simpson College, Indianola, Iowa</a:t>
            </a:r>
            <a:endParaRPr lang="en-US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16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Widening the Circle:</a:t>
            </a:r>
            <a:br>
              <a:rPr lang="en-US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Creating Momentum for Curricular and Structural Change</a:t>
            </a:r>
            <a:endParaRPr lang="en-US" dirty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1029" name="Picture 5" descr="http://experience.simpson.edu/wp-content/uploads/2010/10/footer-leav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1050" y="4143376"/>
            <a:ext cx="2460625" cy="2267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714" y="996494"/>
            <a:ext cx="2626178" cy="23948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Constant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0008" y="996494"/>
            <a:ext cx="2626178" cy="23948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tant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4303" y="996494"/>
            <a:ext cx="2626178" cy="23948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63094" y="4287608"/>
            <a:ext cx="2626178" cy="23948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tant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10980" y="4287608"/>
            <a:ext cx="2626178" cy="23948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 bwMode="auto">
          <a:xfrm>
            <a:off x="457200" y="436563"/>
            <a:ext cx="2485345" cy="39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/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/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457200" y="1685925"/>
            <a:ext cx="2485345" cy="170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4734" y="4266387"/>
            <a:ext cx="2626178" cy="23948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4771" y="1196067"/>
            <a:ext cx="24966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FACULTY CONCERNS </a:t>
            </a:r>
          </a:p>
          <a:p>
            <a:endParaRPr lang="en-US" sz="1400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General education is:</a:t>
            </a:r>
          </a:p>
          <a:p>
            <a:endParaRPr lang="en-US" sz="1000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Too Large</a:t>
            </a:r>
          </a:p>
          <a:p>
            <a:r>
              <a:rPr lang="en-US" dirty="0" smtClean="0">
                <a:latin typeface="Constantia" pitchFamily="18" charset="0"/>
              </a:rPr>
              <a:t>Unfocused</a:t>
            </a:r>
          </a:p>
          <a:p>
            <a:r>
              <a:rPr lang="en-US" dirty="0" smtClean="0">
                <a:latin typeface="Constantia" pitchFamily="18" charset="0"/>
              </a:rPr>
              <a:t>Check-box</a:t>
            </a:r>
          </a:p>
          <a:p>
            <a:pPr algn="ctr"/>
            <a:endParaRPr lang="en-US" sz="1600" dirty="0" smtClean="0">
              <a:latin typeface="Constantia" pitchFamily="18" charset="0"/>
            </a:endParaRPr>
          </a:p>
          <a:p>
            <a:pPr algn="ctr"/>
            <a:endParaRPr lang="en-US" sz="1600" dirty="0">
              <a:latin typeface="Constantia" pitchFamily="18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2892424" y="2121354"/>
            <a:ext cx="281215" cy="1088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nstantia" pitchFamily="18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5939289" y="2201181"/>
            <a:ext cx="281215" cy="1088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nstant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26320" y="4352922"/>
            <a:ext cx="2601313" cy="64633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 smtClean="0">
              <a:latin typeface="Constantia" pitchFamily="18" charset="0"/>
            </a:endParaRPr>
          </a:p>
          <a:p>
            <a:endParaRPr lang="en-US" dirty="0">
              <a:latin typeface="Constantia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32842" y="1752939"/>
            <a:ext cx="26488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Volunteer  working groups respond to a new strategic initiative.</a:t>
            </a:r>
          </a:p>
          <a:p>
            <a:endParaRPr lang="en-US" dirty="0" smtClean="0">
              <a:latin typeface="Constant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0866" y="1577064"/>
            <a:ext cx="278005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60" dirty="0" smtClean="0">
                <a:latin typeface="Constantia" pitchFamily="18" charset="0"/>
              </a:rPr>
              <a:t>Elected Committee (LPWG)</a:t>
            </a:r>
          </a:p>
          <a:p>
            <a:endParaRPr lang="en-US" sz="1000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Academic Structures</a:t>
            </a:r>
          </a:p>
          <a:p>
            <a:endParaRPr lang="en-US" sz="1000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General Education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24225" y="4352923"/>
            <a:ext cx="2546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Gen Ed model chosen:</a:t>
            </a:r>
          </a:p>
          <a:p>
            <a:endParaRPr lang="en-US" dirty="0" smtClean="0">
              <a:latin typeface="Constantia" pitchFamily="18" charset="0"/>
            </a:endParaRPr>
          </a:p>
          <a:p>
            <a:r>
              <a:rPr lang="en-US" smtClean="0">
                <a:latin typeface="Constantia" pitchFamily="18" charset="0"/>
              </a:rPr>
              <a:t>First-Year </a:t>
            </a:r>
            <a:r>
              <a:rPr lang="en-US" dirty="0" smtClean="0">
                <a:latin typeface="Constantia" pitchFamily="18" charset="0"/>
              </a:rPr>
              <a:t>Experience</a:t>
            </a:r>
          </a:p>
          <a:p>
            <a:r>
              <a:rPr lang="en-US" dirty="0" smtClean="0">
                <a:latin typeface="Constantia" pitchFamily="18" charset="0"/>
              </a:rPr>
              <a:t>Areas of Engagement</a:t>
            </a:r>
          </a:p>
          <a:p>
            <a:r>
              <a:rPr lang="en-US" dirty="0" smtClean="0">
                <a:latin typeface="Constantia" pitchFamily="18" charset="0"/>
              </a:rPr>
              <a:t>Embedded Skills</a:t>
            </a:r>
          </a:p>
          <a:p>
            <a:r>
              <a:rPr lang="en-US" dirty="0" smtClean="0">
                <a:latin typeface="Constantia" pitchFamily="18" charset="0"/>
              </a:rPr>
              <a:t>Capstone in the Major</a:t>
            </a:r>
          </a:p>
          <a:p>
            <a:endParaRPr lang="en-US" dirty="0">
              <a:latin typeface="Constant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4680" y="607673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JUNE 2006</a:t>
            </a:r>
            <a:endParaRPr lang="en-US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61394" y="607673"/>
            <a:ext cx="170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SUMMER 2007</a:t>
            </a:r>
            <a:endParaRPr lang="en-US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72790" y="607673"/>
            <a:ext cx="123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FALL 2007</a:t>
            </a:r>
            <a:endParaRPr lang="en-US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98210" y="3925174"/>
            <a:ext cx="1633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AUGUST 2008</a:t>
            </a:r>
            <a:endParaRPr lang="en-US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18539" y="3925174"/>
            <a:ext cx="264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ACADEMIC YEAR 07/08</a:t>
            </a:r>
            <a:endParaRPr lang="en-US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25531" y="3925174"/>
            <a:ext cx="2657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ACADEMIC YEAR 08/09</a:t>
            </a:r>
            <a:endParaRPr lang="en-US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3359" y="4860926"/>
            <a:ext cx="2658354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Criteria working groups write specific learning objectives for each designation.</a:t>
            </a:r>
          </a:p>
          <a:p>
            <a:endParaRPr lang="en-US" dirty="0">
              <a:latin typeface="Constantia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35728" y="4629922"/>
            <a:ext cx="2632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Principles for Gen Ed:</a:t>
            </a:r>
          </a:p>
          <a:p>
            <a:endParaRPr lang="en-US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Be deliberate</a:t>
            </a:r>
          </a:p>
          <a:p>
            <a:r>
              <a:rPr lang="en-US" dirty="0" smtClean="0">
                <a:latin typeface="Constantia" pitchFamily="18" charset="0"/>
              </a:rPr>
              <a:t>Be interdisciplinary</a:t>
            </a:r>
          </a:p>
          <a:p>
            <a:r>
              <a:rPr lang="en-US" dirty="0" smtClean="0">
                <a:latin typeface="Constantia" pitchFamily="18" charset="0"/>
              </a:rPr>
              <a:t>Have built in assessment</a:t>
            </a:r>
          </a:p>
          <a:p>
            <a:r>
              <a:rPr lang="en-US" dirty="0" smtClean="0">
                <a:latin typeface="Constantia" pitchFamily="18" charset="0"/>
              </a:rPr>
              <a:t>Contain a first-year</a:t>
            </a:r>
          </a:p>
          <a:p>
            <a:r>
              <a:rPr lang="en-US" dirty="0" smtClean="0">
                <a:latin typeface="Constantia" pitchFamily="18" charset="0"/>
              </a:rPr>
              <a:t>    experience</a:t>
            </a:r>
          </a:p>
          <a:p>
            <a:endParaRPr lang="en-US" dirty="0">
              <a:latin typeface="Constantia" pitchFamily="18" charset="0"/>
            </a:endParaRPr>
          </a:p>
        </p:txBody>
      </p:sp>
      <p:sp>
        <p:nvSpPr>
          <p:cNvPr id="43" name="Down Arrow 42"/>
          <p:cNvSpPr/>
          <p:nvPr/>
        </p:nvSpPr>
        <p:spPr>
          <a:xfrm>
            <a:off x="7467600" y="3504390"/>
            <a:ext cx="215900" cy="42078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nstantia" pitchFamily="18" charset="0"/>
            </a:endParaRPr>
          </a:p>
        </p:txBody>
      </p:sp>
      <p:sp>
        <p:nvSpPr>
          <p:cNvPr id="44" name="Right Arrow 43"/>
          <p:cNvSpPr/>
          <p:nvPr/>
        </p:nvSpPr>
        <p:spPr>
          <a:xfrm rot="10800000">
            <a:off x="5856186" y="5419725"/>
            <a:ext cx="281215" cy="1088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nstantia" pitchFamily="18" charset="0"/>
            </a:endParaRPr>
          </a:p>
        </p:txBody>
      </p:sp>
      <p:sp>
        <p:nvSpPr>
          <p:cNvPr id="45" name="Right Arrow 44"/>
          <p:cNvSpPr/>
          <p:nvPr/>
        </p:nvSpPr>
        <p:spPr>
          <a:xfrm rot="10800000">
            <a:off x="2801713" y="5419725"/>
            <a:ext cx="281215" cy="1088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24150" y="76200"/>
            <a:ext cx="4032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Transition Timeline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The Engaged Citizenship Curriculum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+mj-ea"/>
                <a:cs typeface="+mj-cs"/>
              </a:rPr>
              <a:t>(unanimously approved by faculty)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14400" y="13906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I   SIMPSON COLLOQUIUM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II  AREAS OF ENGAGEMENT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	The Arts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	Civic Engagement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	Diversity and Power in the United States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	Ethics and Value Inquiry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	Global Perspectives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	Historical Perspectives in Western Culture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	Scientific Reasoning 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III   EMBEDDED SKILLS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 Written Communication  (4)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 Quantitative Reasoning (2)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 Critical Thinking (2)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Information Literacy (2)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 Oral Communication (2)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Collaborative Leadership (2)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 Intercultural Communication (1)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		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IV  SENIOR CAPSTONE IN THE MAJOR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934200" y="6402943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onstantia" pitchFamily="18" charset="0"/>
              </a:rPr>
              <a:t>April </a:t>
            </a:r>
            <a:r>
              <a:rPr lang="en-US" sz="1800" b="1" dirty="0">
                <a:solidFill>
                  <a:srgbClr val="002060"/>
                </a:solidFill>
                <a:latin typeface="Constantia" pitchFamily="18" charset="0"/>
              </a:rPr>
              <a:t>2009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457200" y="1412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The new </a:t>
            </a:r>
            <a:r>
              <a:rPr lang="en-US" sz="32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+mj-ea"/>
                <a:cs typeface="+mj-cs"/>
              </a:rPr>
              <a:t>c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urriculum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 reflects AAC&amp;U </a:t>
            </a:r>
            <a:r>
              <a:rPr lang="en-US" sz="32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+mj-ea"/>
                <a:cs typeface="+mj-cs"/>
              </a:rPr>
              <a:t>l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earning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 </a:t>
            </a:r>
            <a:r>
              <a:rPr lang="en-US" sz="32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+mj-ea"/>
                <a:cs typeface="+mj-cs"/>
              </a:rPr>
              <a:t>o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utcomes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graphicFrame>
        <p:nvGraphicFramePr>
          <p:cNvPr id="4" name="Group 58"/>
          <p:cNvGraphicFramePr>
            <a:graphicFrameLocks/>
          </p:cNvGraphicFramePr>
          <p:nvPr/>
        </p:nvGraphicFramePr>
        <p:xfrm>
          <a:off x="304800" y="1266825"/>
          <a:ext cx="8610600" cy="5336859"/>
        </p:xfrm>
        <a:graphic>
          <a:graphicData uri="http://schemas.openxmlformats.org/drawingml/2006/table">
            <a:tbl>
              <a:tblPr/>
              <a:tblGrid>
                <a:gridCol w="3679825"/>
                <a:gridCol w="493077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nstantia" pitchFamily="18" charset="0"/>
                        </a:rPr>
                        <a:t>AAC&amp;U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nstantia" pitchFamily="18" charset="0"/>
                        </a:rPr>
                        <a:t>NEW CURRICULUM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Intellectual/Practical Skills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All Courses and Embedded Skills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Intercultural Knowledge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Intercultural Communication, Global Perspectives, Diversity and Power, Historical Perspectives, The Arts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Physical/Natural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Scientific Reasoning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Ethical Reasoning and 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Ethics and Value Inquiry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Civic Knowledge/Engagement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Civic Engagement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Teamwork/Problem Solving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Collaborative Leadership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Integrative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Senior Capstone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THE BIG PICTURE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Built on learning objectives and criteria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Focuses on what students need to be productive and engaged citizens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Students take fewer courses, but go into more depth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More time outside of class for faculty and students working on hands-on projects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More time demonstrating ability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371600" y="533400"/>
          <a:ext cx="6172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1714500" y="219075"/>
            <a:ext cx="990600" cy="990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Constantia" pitchFamily="18" charset="0"/>
              </a:rPr>
              <a:t>Faculty and Staff Review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Constantia" pitchFamily="18" charset="0"/>
              </a:rPr>
              <a:t>Panels</a:t>
            </a:r>
            <a:endParaRPr lang="en-US" sz="1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705600" y="762000"/>
            <a:ext cx="990600" cy="990600"/>
          </a:xfrm>
          <a:prstGeom prst="ellipse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Constantia" pitchFamily="18" charset="0"/>
              </a:rPr>
              <a:t>Open Meetings with Students</a:t>
            </a:r>
            <a:endParaRPr lang="en-US" sz="1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" y="2590800"/>
            <a:ext cx="990600" cy="990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Constantia" pitchFamily="18" charset="0"/>
              </a:rPr>
              <a:t>Faculty  Training Sessions</a:t>
            </a:r>
            <a:endParaRPr lang="en-US" sz="1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800225" y="5238750"/>
            <a:ext cx="990600" cy="990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Constantia" pitchFamily="18" charset="0"/>
              </a:rPr>
              <a:t>Registrar</a:t>
            </a:r>
            <a:endParaRPr lang="en-US" sz="1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53200" y="4848225"/>
            <a:ext cx="990600" cy="990600"/>
          </a:xfrm>
          <a:prstGeom prst="ellipse">
            <a:avLst/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Constantia" pitchFamily="18" charset="0"/>
              </a:rPr>
              <a:t>Public Relations</a:t>
            </a:r>
            <a:endParaRPr lang="en-US" sz="1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15200" y="2590800"/>
            <a:ext cx="1066800" cy="1066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spc="-60" dirty="0" smtClean="0">
                <a:solidFill>
                  <a:schemeClr val="bg1"/>
                </a:solidFill>
                <a:latin typeface="Constantia" pitchFamily="18" charset="0"/>
              </a:rPr>
              <a:t>Admissions</a:t>
            </a:r>
            <a:endParaRPr lang="en-US" sz="1000" spc="-60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Constantia" pitchFamily="18" charset="0"/>
              </a:rPr>
              <a:t>Contact Information:</a:t>
            </a:r>
            <a:endParaRPr lang="en-US" sz="32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>
                <a:latin typeface="Constantia" pitchFamily="18" charset="0"/>
                <a:hlinkClick r:id="rId2"/>
              </a:rPr>
              <a:t>amy.doling@simpson.edu</a:t>
            </a:r>
            <a:endParaRPr lang="en-US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>
                <a:latin typeface="Constantia" pitchFamily="18" charset="0"/>
                <a:hlinkClick r:id="rId3"/>
              </a:rPr>
              <a:t>coryanne.harrigan@simpson.edu</a:t>
            </a:r>
            <a:endParaRPr lang="en-US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>
                <a:latin typeface="Constantia" pitchFamily="18" charset="0"/>
                <a:hlinkClick r:id="rId4"/>
              </a:rPr>
              <a:t>steve.griffith@simpson.edu</a:t>
            </a:r>
            <a:endParaRPr lang="en-US" dirty="0" smtClean="0">
              <a:latin typeface="Constantia" pitchFamily="18" charset="0"/>
            </a:endParaRPr>
          </a:p>
          <a:p>
            <a:pPr>
              <a:buNone/>
            </a:pPr>
            <a:endParaRPr lang="en-US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Constantia" pitchFamily="18" charset="0"/>
                <a:hlinkClick r:id="rId5"/>
              </a:rPr>
              <a:t>www.simpson.edu/academics/curriculum/html</a:t>
            </a:r>
            <a:endParaRPr lang="en-US" sz="3000" dirty="0" smtClean="0">
              <a:latin typeface="Constantia" pitchFamily="18" charset="0"/>
            </a:endParaRPr>
          </a:p>
          <a:p>
            <a:pPr>
              <a:buNone/>
            </a:pPr>
            <a:endParaRPr lang="en-US" sz="3000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3237</TotalTime>
  <Words>313</Words>
  <Application>Microsoft Macintosh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Widening the Circle: Creating Momentum for Curricular and Structural 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 Information:</vt:lpstr>
    </vt:vector>
  </TitlesOfParts>
  <Company>Simpson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Doling</dc:creator>
  <cp:lastModifiedBy>Mary Fortune</cp:lastModifiedBy>
  <cp:revision>16</cp:revision>
  <dcterms:created xsi:type="dcterms:W3CDTF">2012-03-27T23:05:21Z</dcterms:created>
  <dcterms:modified xsi:type="dcterms:W3CDTF">2018-08-02T19:39:16Z</dcterms:modified>
</cp:coreProperties>
</file>